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0"/>
  </p:notesMasterIdLst>
  <p:handoutMasterIdLst>
    <p:handoutMasterId r:id="rId21"/>
  </p:handoutMasterIdLst>
  <p:sldIdLst>
    <p:sldId id="309" r:id="rId2"/>
    <p:sldId id="262" r:id="rId3"/>
    <p:sldId id="278" r:id="rId4"/>
    <p:sldId id="293" r:id="rId5"/>
    <p:sldId id="263" r:id="rId6"/>
    <p:sldId id="281" r:id="rId7"/>
    <p:sldId id="330" r:id="rId8"/>
    <p:sldId id="319" r:id="rId9"/>
    <p:sldId id="328" r:id="rId10"/>
    <p:sldId id="312" r:id="rId11"/>
    <p:sldId id="296" r:id="rId12"/>
    <p:sldId id="325" r:id="rId13"/>
    <p:sldId id="279" r:id="rId14"/>
    <p:sldId id="323" r:id="rId15"/>
    <p:sldId id="282" r:id="rId16"/>
    <p:sldId id="316" r:id="rId17"/>
    <p:sldId id="329" r:id="rId18"/>
    <p:sldId id="289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9821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от 6 до 7 лет</a:t>
          </a:r>
          <a:endParaRPr lang="ru-RU" sz="2400" b="1" dirty="0">
            <a:latin typeface="Bookman Old Style" panose="02050604050505020204" pitchFamily="18" charset="0"/>
          </a:endParaRPr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    Средняя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4 до 5 лет</a:t>
          </a:r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Старшая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5 до 6 лет</a:t>
          </a:r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Вторая</a:t>
          </a:r>
          <a:r>
            <a:rPr lang="ru-RU" b="1" baseline="0" dirty="0">
              <a:latin typeface="Bookman Old Style" panose="02050604050505020204" pitchFamily="18" charset="0"/>
            </a:rPr>
            <a:t> младшая 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3 до 4 лет</a:t>
          </a:r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r>
            <a:rPr lang="ru-RU" b="1" dirty="0">
              <a:latin typeface="Bookman Old Style" panose="02050604050505020204" pitchFamily="18" charset="0"/>
            </a:rPr>
            <a:t>от 1 года до 3 лет</a:t>
          </a:r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1415" custLinFactNeighborY="-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+mn-lt"/>
            </a:rPr>
            <a:t>группы общеразвивающей направленности 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latin typeface="+mn-lt"/>
            </a:rPr>
            <a:t>Группы компенсирующей и оздоровительной направленности </a:t>
          </a:r>
        </a:p>
        <a:p>
          <a:pPr rtl="0"/>
          <a:r>
            <a:rPr lang="ru-RU" sz="1400" b="1" dirty="0">
              <a:latin typeface="Bookman Old Style" panose="02050604050505020204" pitchFamily="18" charset="0"/>
            </a:rPr>
            <a:t> </a:t>
          </a:r>
          <a:endParaRPr lang="ru-RU" sz="1400" dirty="0">
            <a:latin typeface="Bookman Old Style" panose="02050604050505020204" pitchFamily="18" charset="0"/>
          </a:endParaRPr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3"/>
      <dgm:spPr/>
    </dgm:pt>
    <dgm:pt modelId="{1708EF80-F2A7-4306-8538-CDDF6883781C}" type="pres">
      <dgm:prSet presAssocID="{C72C7CC2-4639-41F0-BB9C-AE5325354BFB}" presName="visible" presStyleLbl="node1" presStyleIdx="0" presStyleCnt="3" custScaleX="118509" custScaleY="117779" custLinFactNeighborX="14670" custLinFactNeighborY="-222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2"/>
      <dgm:spPr/>
      <dgm:t>
        <a:bodyPr/>
        <a:lstStyle/>
        <a:p>
          <a:endParaRPr lang="ru-RU"/>
        </a:p>
      </dgm:t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3" custScaleX="215126" custScaleY="72021" custLinFactX="4941" custLinFactNeighborX="100000" custLinFactNeighborY="19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2"/>
      <dgm:spPr/>
      <dgm:t>
        <a:bodyPr/>
        <a:lstStyle/>
        <a:p>
          <a:endParaRPr lang="ru-RU"/>
        </a:p>
      </dgm:t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3" custScaleX="215223" custScaleY="73703" custLinFactX="46629" custLinFactNeighborX="100000" custLinFactNeighborY="-510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400" b="1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78583" custScaleY="85454" custLinFactNeighborX="5973" custLinFactNeighborY="6136"/>
      <dgm:spPr/>
      <dgm:t>
        <a:bodyPr/>
        <a:lstStyle/>
        <a:p>
          <a:endParaRPr lang="ru-RU"/>
        </a:p>
      </dgm:t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  <dgm:t>
        <a:bodyPr/>
        <a:lstStyle/>
        <a:p>
          <a:endParaRPr lang="ru-RU"/>
        </a:p>
      </dgm:t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73033" custScaleY="70909" custLinFactNeighborX="17806" custLinFactNeighborY="12727"/>
      <dgm:spPr/>
      <dgm:t>
        <a:bodyPr/>
        <a:lstStyle/>
        <a:p>
          <a:endParaRPr lang="ru-RU"/>
        </a:p>
      </dgm:t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1</a:t>
          </a:r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2</a:t>
          </a:r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3</a:t>
          </a:r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D2677-48BB-4814-9486-FD78AA1D0980}" type="pres">
      <dgm:prSet presAssocID="{379EEEEB-15D9-406D-9566-AE2C53F4BE27}" presName="composite" presStyleCnt="0"/>
      <dgm:spPr/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6433-0FD6-4E0F-A8D0-7A868276A9D5}" type="pres">
      <dgm:prSet presAssocID="{31BB2FA2-3EB0-4242-97A7-88C6A68834AE}" presName="sp" presStyleCnt="0"/>
      <dgm:spPr/>
    </dgm:pt>
    <dgm:pt modelId="{6C560176-FE17-4A21-85DE-D247ECB664F0}" type="pres">
      <dgm:prSet presAssocID="{EAC2B4F1-D4A1-4BBA-AB94-4ABC3ED28F9B}" presName="composite" presStyleCnt="0"/>
      <dgm:spPr/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A4E1-200A-4C9B-B707-F1CF8FCAA5BE}" type="pres">
      <dgm:prSet presAssocID="{6691B850-8367-43F9-BCEA-8DA115C99C79}" presName="sp" presStyleCnt="0"/>
      <dgm:spPr/>
    </dgm:pt>
    <dgm:pt modelId="{E13CF038-D61F-40AF-99A9-709460012BCA}" type="pres">
      <dgm:prSet presAssocID="{934D08E8-E04A-41A5-949B-03AAAB8503EA}" presName="composite" presStyleCnt="0"/>
      <dgm:spPr/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924D-F203-4D9E-A5CA-99F38760B952}" type="pres">
      <dgm:prSet presAssocID="{934D08E8-E04A-41A5-949B-03AAAB8503EA}" presName="descendantText" presStyleLbl="alignAcc1" presStyleIdx="2" presStyleCnt="3" custScaleY="167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50000"/>
            </a:lnSpc>
          </a:pPr>
          <a:r>
            <a:rPr lang="ru-RU" sz="2400" b="1" i="1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dirty="0">
            <a:latin typeface="Bookman Old Style" panose="02050604050505020204" pitchFamily="18" charset="0"/>
          </a:endParaRPr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B9EA1-7207-42EB-8FD0-E67643A92422}" type="pres">
      <dgm:prSet presAssocID="{33A9CCE3-4BD7-4261-9E7C-32E2667BFF49}" presName="centerShape" presStyleLbl="node0" presStyleIdx="0" presStyleCnt="1" custScaleX="190024" custScaleY="82939" custLinFactNeighborX="-61" custLinFactNeighborY="-49520"/>
      <dgm:spPr/>
      <dgm:t>
        <a:bodyPr/>
        <a:lstStyle/>
        <a:p>
          <a:endParaRPr lang="ru-RU"/>
        </a:p>
      </dgm:t>
    </dgm:pt>
    <dgm:pt modelId="{5F734799-AA4D-4993-A492-9DE0D59F9ECE}" type="pres">
      <dgm:prSet presAssocID="{66B48C80-B4E0-46CD-AB15-568D451419D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8AC0-97C7-4D5E-88C9-74AF5C14181E}" type="pres">
      <dgm:prSet presAssocID="{1DA9BBDB-347C-4C67-AB5D-36B13B1307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D044-4F2C-4466-B52A-BE77930F5BB3}" type="pres">
      <dgm:prSet presAssocID="{492B34B5-8AEA-4FAD-AAAD-54386F80CB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Вторая</a:t>
          </a:r>
          <a:r>
            <a:rPr lang="ru-RU" sz="2300" b="1" kern="1200" baseline="0" dirty="0">
              <a:latin typeface="Bookman Old Style" panose="02050604050505020204" pitchFamily="18" charset="0"/>
            </a:rPr>
            <a:t> младшая 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3 до 4 лет</a:t>
          </a:r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1 года до 3 лет</a:t>
          </a:r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    Средняя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4 до 5 лет</a:t>
          </a:r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263878" y="3634349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Старшая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5 до 6 лет</a:t>
          </a:r>
        </a:p>
      </dsp:txBody>
      <dsp:txXfrm rot="10800000">
        <a:off x="500695" y="3634349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от 6 до 7 лет</a:t>
          </a:r>
          <a:endParaRPr lang="ru-RU" sz="2400" b="1" kern="1200" dirty="0">
            <a:latin typeface="Bookman Old Style" panose="02050604050505020204" pitchFamily="18" charset="0"/>
          </a:endParaRPr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071E0-917B-4756-9615-D8DF5A7D8908}">
      <dsp:nvSpPr>
        <dsp:cNvPr id="0" name=""/>
        <dsp:cNvSpPr/>
      </dsp:nvSpPr>
      <dsp:spPr>
        <a:xfrm rot="389599">
          <a:off x="2183129" y="2787721"/>
          <a:ext cx="2280348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2280348" y="340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0705126">
          <a:off x="2158428" y="1985836"/>
          <a:ext cx="1900599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900599" y="340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-371628" y="0"/>
          <a:ext cx="3815172" cy="3791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575222" y="646677"/>
          <a:ext cx="4155344" cy="139114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+mn-lt"/>
            </a:rPr>
            <a:t>группы общеразвивающей направленности 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>
        <a:off x="4183758" y="850406"/>
        <a:ext cx="2938272" cy="983689"/>
      </dsp:txXfrm>
    </dsp:sp>
    <dsp:sp modelId="{80F0FDFA-FFBC-4D4B-9E67-F2C7E2DF16F3}">
      <dsp:nvSpPr>
        <dsp:cNvPr id="0" name=""/>
        <dsp:cNvSpPr/>
      </dsp:nvSpPr>
      <dsp:spPr>
        <a:xfrm>
          <a:off x="4350069" y="2463406"/>
          <a:ext cx="4157218" cy="142363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n-lt"/>
            </a:rPr>
            <a:t>Группы компенсирующей и оздоровительной направленности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man Old Style" panose="02050604050505020204" pitchFamily="18" charset="0"/>
            </a:rPr>
            <a:t> </a:t>
          </a:r>
          <a:endParaRPr lang="ru-RU" sz="1400" kern="1200" dirty="0">
            <a:latin typeface="Bookman Old Style" panose="02050604050505020204" pitchFamily="18" charset="0"/>
          </a:endParaRPr>
        </a:p>
      </dsp:txBody>
      <dsp:txXfrm>
        <a:off x="4958879" y="2671893"/>
        <a:ext cx="2939598" cy="1006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966472" y="531543"/>
          <a:ext cx="7458454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sp:txBody>
      <dsp:txXfrm>
        <a:off x="3392335" y="709991"/>
        <a:ext cx="2606729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011405" y="2629266"/>
          <a:ext cx="3613330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sp:txBody>
      <dsp:txXfrm>
        <a:off x="3540565" y="2999452"/>
        <a:ext cx="2555010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27747" y="296899"/>
          <a:ext cx="1518313" cy="10628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1</a:t>
          </a:r>
        </a:p>
      </dsp:txBody>
      <dsp:txXfrm rot="-5400000">
        <a:off x="1" y="600562"/>
        <a:ext cx="1062819" cy="455494"/>
      </dsp:txXfrm>
    </dsp:sp>
    <dsp:sp modelId="{0727A5A1-679B-469B-8189-19F0818D86B0}">
      <dsp:nvSpPr>
        <dsp:cNvPr id="0" name=""/>
        <dsp:cNvSpPr/>
      </dsp:nvSpPr>
      <dsp:spPr>
        <a:xfrm rot="5400000">
          <a:off x="2630245" y="-1498273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sp:txBody>
      <dsp:txXfrm rot="-5400000">
        <a:off x="1062819" y="117330"/>
        <a:ext cx="4073579" cy="890549"/>
      </dsp:txXfrm>
    </dsp:sp>
    <dsp:sp modelId="{551FE6DF-6332-42A2-8D7F-587B0D29F489}">
      <dsp:nvSpPr>
        <dsp:cNvPr id="0" name=""/>
        <dsp:cNvSpPr/>
      </dsp:nvSpPr>
      <dsp:spPr>
        <a:xfrm rot="5400000">
          <a:off x="-227747" y="1641444"/>
          <a:ext cx="1518313" cy="106281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2</a:t>
          </a:r>
        </a:p>
      </dsp:txBody>
      <dsp:txXfrm rot="-5400000">
        <a:off x="1" y="1945107"/>
        <a:ext cx="1062819" cy="455494"/>
      </dsp:txXfrm>
    </dsp:sp>
    <dsp:sp modelId="{AB8C200E-21B9-42E0-867E-9DA47CCA4F85}">
      <dsp:nvSpPr>
        <dsp:cNvPr id="0" name=""/>
        <dsp:cNvSpPr/>
      </dsp:nvSpPr>
      <dsp:spPr>
        <a:xfrm rot="5400000">
          <a:off x="2630245" y="-153729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sp:txBody>
      <dsp:txXfrm rot="-5400000">
        <a:off x="1062819" y="1461874"/>
        <a:ext cx="4073579" cy="890549"/>
      </dsp:txXfrm>
    </dsp:sp>
    <dsp:sp modelId="{1828F7F7-8117-4286-8172-D9DE18EA5489}">
      <dsp:nvSpPr>
        <dsp:cNvPr id="0" name=""/>
        <dsp:cNvSpPr/>
      </dsp:nvSpPr>
      <dsp:spPr>
        <a:xfrm rot="5400000">
          <a:off x="-227747" y="3320800"/>
          <a:ext cx="1518313" cy="106281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3</a:t>
          </a:r>
        </a:p>
      </dsp:txBody>
      <dsp:txXfrm rot="-5400000">
        <a:off x="1" y="3624463"/>
        <a:ext cx="1062819" cy="455494"/>
      </dsp:txXfrm>
    </dsp:sp>
    <dsp:sp modelId="{5D71924D-F203-4D9E-A5CA-99F38760B952}">
      <dsp:nvSpPr>
        <dsp:cNvPr id="0" name=""/>
        <dsp:cNvSpPr/>
      </dsp:nvSpPr>
      <dsp:spPr>
        <a:xfrm rot="5400000">
          <a:off x="2295433" y="1525627"/>
          <a:ext cx="1656527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sp:txBody>
      <dsp:txXfrm rot="-5400000">
        <a:off x="1062819" y="2839107"/>
        <a:ext cx="4040891" cy="1494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1753456" y="332408"/>
          <a:ext cx="5268905" cy="229969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kern="1200" dirty="0">
            <a:latin typeface="Bookman Old Style" panose="02050604050505020204" pitchFamily="18" charset="0"/>
          </a:endParaRPr>
        </a:p>
      </dsp:txBody>
      <dsp:txXfrm>
        <a:off x="2525069" y="669191"/>
        <a:ext cx="3725679" cy="1626131"/>
      </dsp:txXfrm>
    </dsp:sp>
    <dsp:sp modelId="{5F734799-AA4D-4993-A492-9DE0D59F9ECE}">
      <dsp:nvSpPr>
        <dsp:cNvPr id="0" name=""/>
        <dsp:cNvSpPr/>
      </dsp:nvSpPr>
      <dsp:spPr>
        <a:xfrm rot="2762979">
          <a:off x="5098424" y="3257775"/>
          <a:ext cx="2764025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2542" y="3323437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sp:txBody>
      <dsp:txXfrm>
        <a:off x="6199693" y="3400588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7113">
          <a:off x="3137945" y="3651474"/>
          <a:ext cx="2534073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57" y="4259952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sp:txBody>
      <dsp:txXfrm>
        <a:off x="3158078" y="4321673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12009">
          <a:off x="962022" y="3255045"/>
          <a:ext cx="273242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0157" y="3323432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sp:txBody>
      <dsp:txXfrm>
        <a:off x="147308" y="3400583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40140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latin typeface="Bookman Old Style" panose="02050604050505020204" pitchFamily="18" charset="0"/>
              </a:rPr>
              <a:t>Особенности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комплектования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муниципальных дошкольных образовательных организаций детьми в 2025-2026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учебном году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670" y="332656"/>
            <a:ext cx="1381317" cy="1872208"/>
          </a:xfrm>
          <a:prstGeom prst="rect">
            <a:avLst/>
          </a:prstGeom>
          <a:noFill/>
        </p:spPr>
      </p:pic>
      <p:pic>
        <p:nvPicPr>
          <p:cNvPr id="1026" name="Picture 2" descr="C:\Users\user\Downloads\картинки\семь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755426" cy="28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ПОРЯДОК ФОРМИРОВАНИЯ СПИСКОВ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000" b="1" dirty="0">
                <a:latin typeface="Bookman Old Style" panose="02050604050505020204" pitchFamily="18" charset="0"/>
              </a:rPr>
              <a:t>Учитывается:</a:t>
            </a:r>
          </a:p>
          <a:p>
            <a:r>
              <a:rPr lang="ru-RU" sz="3000" dirty="0">
                <a:latin typeface="Bookman Old Style" panose="02050604050505020204" pitchFamily="18" charset="0"/>
              </a:rPr>
              <a:t>дата постановки на учёт;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право на внеочередное, первоочередное и преимущественное  предоставление места в МДОО;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направленность группы, (общеразвивающая, компенсирующая, оздоровительная;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адресная привязка.</a:t>
            </a:r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38" y="1196752"/>
            <a:ext cx="2355690" cy="16489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УЧАСТИЕ ЗАЯВЛЕНИЯ В КОМПЛЕКТОВАНИИ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12799"/>
              </p:ext>
            </p:extLst>
          </p:nvPr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РАБОТА СО СПИСКАМИ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5400600" cy="92779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Формирование и утверждение списков</a:t>
            </a: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Период – с 01.05.2025 по 15.05.2026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9111082"/>
              </p:ext>
            </p:extLst>
          </p:nvPr>
        </p:nvGraphicFramePr>
        <p:xfrm>
          <a:off x="251520" y="1988840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1844824"/>
            <a:ext cx="3240360" cy="71177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Направление списков в МДОО 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3705"/>
            <a:ext cx="3096344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923509" y="5156950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97688"/>
              </p:ext>
            </p:extLst>
          </p:nvPr>
        </p:nvGraphicFramePr>
        <p:xfrm>
          <a:off x="179512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ownloads\картинки\информиров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384"/>
            <a:ext cx="2401680" cy="2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картинки\Безимени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4" y="1584841"/>
            <a:ext cx="2877043" cy="20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/>
            </a:r>
            <a:br>
              <a:rPr lang="ru-RU" sz="3600" b="1" i="1" dirty="0">
                <a:latin typeface="Bookman Old Style" panose="02050604050505020204" pitchFamily="18" charset="0"/>
              </a:rPr>
            </a:br>
            <a:r>
              <a:rPr lang="ru-RU" sz="3600" b="1" i="1" dirty="0">
                <a:latin typeface="Bookman Old Style" panose="02050604050505020204" pitchFamily="18" charset="0"/>
              </a:rPr>
              <a:t>ТЕЛЕФОННАЯ «ГОРЯЧАЯ ЛИНИЯ»</a:t>
            </a:r>
            <a:r>
              <a:rPr lang="ru-RU" sz="3600" i="1" dirty="0">
                <a:latin typeface="Bookman Old Style" panose="02050604050505020204" pitchFamily="18" charset="0"/>
              </a:rPr>
              <a:t/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100" b="1" i="1" dirty="0">
                <a:latin typeface="Bookman Old Style" panose="02050604050505020204" pitchFamily="18" charset="0"/>
              </a:rPr>
              <a:t>ПО ВОПРОСАМ КОМПЛЕКТОВАНИЯ МДОО</a:t>
            </a:r>
            <a:r>
              <a:rPr lang="ru-RU" i="1" dirty="0">
                <a:latin typeface="Bookman Old Style" panose="02050604050505020204" pitchFamily="18" charset="0"/>
              </a:rPr>
              <a:t/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06859"/>
            <a:ext cx="8712968" cy="47904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с 01.04.2025 по 30.06.2025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 algn="ctr">
              <a:buNone/>
            </a:pP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Понедельник с 9.00 до 17.00    </a:t>
            </a: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(343) 308-16-38                      Ярутина Светлана Викторовна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Вторник с 9.00 до 17.00           (343) 341-58-62                      Баранова Юлия Александровна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с 9.00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до 18.00               (343) 369-74-07                      Самсонова Ирина Александровна</a:t>
            </a:r>
            <a:endParaRPr lang="ru-RU" sz="2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Четверг с 9.00 до 17.00            (343) 222-51-30                      Фефер Анастасия Васильевна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Пятница с 9.00 до 16.00          (343) 304-16-38                       Ярутина Светлана Викторовна</a:t>
            </a:r>
          </a:p>
          <a:p>
            <a:pPr>
              <a:buNone/>
            </a:pPr>
            <a:endParaRPr lang="ru-RU" sz="2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300" b="1" dirty="0">
              <a:solidFill>
                <a:schemeClr val="lt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C:\Users\user\Downloads\картинки\Безимен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59" y="1806859"/>
            <a:ext cx="1320206" cy="14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картинки\1563403850789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01139"/>
            <a:ext cx="1802420" cy="19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5588"/>
            <a:ext cx="244827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29546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образования»;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Заявление  родителя (законного представителя);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   Договор об образовании  по образовательным программам дошкольного образования.</a:t>
            </a:r>
          </a:p>
          <a:p>
            <a:pPr marL="342900" indent="-342900">
              <a:spcBef>
                <a:spcPts val="0"/>
              </a:spcBef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024" y="857201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>
                <a:latin typeface="Bookman Old Style" panose="02050604050505020204" pitchFamily="18" charset="0"/>
              </a:rPr>
              <a:t>ОСНОВАНИЯ ДЛЯ ЗАЧИСЛЕНИЯ РЕБЁНКА  В ДЕТСКИЙ САД </a:t>
            </a:r>
            <a:endParaRPr lang="ru-RU" sz="3200" i="1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>
                <a:latin typeface="Bookman Old Style" panose="02050604050505020204" pitchFamily="18" charset="0"/>
              </a:rPr>
              <a:t> 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ДОПОЛНИТЕЛЬНОЕ КОМПЛЕКТОВАНИЕ МДОО ДЕТЬМИ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С июля 2025 года по март 2026 года</a:t>
            </a:r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Смена детского сада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сада.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+7(343)304-16-38, +7(343)304-16-35.</a:t>
            </a:r>
          </a:p>
          <a:p>
            <a:pPr marL="0" indent="0" algn="ctr"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Перевод из одной МДОО в другую МДОО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Личном кабинете официального портала города Екатеринбурга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Екатеринбурга (кабинет.екатеринбург.рф/childtransfer).</a:t>
            </a:r>
            <a:r>
              <a:rPr lang="ru-RU" sz="2800" dirty="0"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879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картинки\fotolia_110509592_subscription_monthly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801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200" b="1" dirty="0">
                <a:latin typeface="Bookman Old Style" panose="02050604050505020204" pitchFamily="18" charset="0"/>
              </a:rPr>
              <a:t>ФЕДЕРАЛЬНОГО  УРОВНЯ </a:t>
            </a:r>
            <a:r>
              <a:rPr lang="ru-RU" sz="2200" dirty="0">
                <a:latin typeface="Bookman Old Style" panose="02050604050505020204" pitchFamily="18" charset="0"/>
              </a:rPr>
              <a:t>РЕГЛАМЕНТИРУЮЩИЕ ПОРЯДОК  ПРИЕМА  В </a:t>
            </a:r>
            <a:r>
              <a:rPr lang="ru-RU" sz="2000" dirty="0">
                <a:latin typeface="Bookman Old Style" panose="02050604050505020204" pitchFamily="18" charset="0"/>
              </a:rPr>
              <a:t>ОБРАЗОВАТЕЛЬНУЮ ОРГАНИЗАЦИЮ</a:t>
            </a:r>
            <a:r>
              <a:rPr lang="ru-RU" sz="1800" b="1" dirty="0">
                <a:latin typeface="Bookman Old Style" panose="02050604050505020204" pitchFamily="18" charset="0"/>
              </a:rPr>
              <a:t> 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1300" b="1" dirty="0">
                <a:latin typeface="Bookman Old Style" panose="02050604050505020204" pitchFamily="18" charset="0"/>
              </a:rPr>
              <a:t>     «Об образовании в Российской Федераци</a:t>
            </a:r>
            <a:r>
              <a:rPr lang="ru-RU" sz="1300" dirty="0">
                <a:latin typeface="Bookman Old Style" panose="02050604050505020204" pitchFamily="18" charset="0"/>
              </a:rPr>
              <a:t>и»  (ст.25, ст.30 п.2, ст.55 п.2);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02.12.2019 г. № 411 – ФЗ «О внесении изменений в ст.54 Семейного кодекса РФ и статью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21.11.2022г. № 465 – ФЗ «О внесении изменений в ст.54 Семейного кодекса РФ и ст.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19.02.1993 № 4528-1 </a:t>
            </a:r>
            <a:r>
              <a:rPr lang="ru-RU" sz="1300" b="1" dirty="0">
                <a:latin typeface="Bookman Old Style" panose="02050604050505020204" pitchFamily="18" charset="0"/>
              </a:rPr>
              <a:t>«О беженцах»;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25.07.2002 года № 115-ФЗ </a:t>
            </a:r>
            <a:r>
              <a:rPr lang="ru-RU" sz="1300" b="1" dirty="0">
                <a:latin typeface="Bookman Old Style" panose="02050604050505020204" pitchFamily="18" charset="0"/>
              </a:rPr>
              <a:t>«О правовом положении иностранных граждан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27.07.2006 года № 152 </a:t>
            </a:r>
            <a:r>
              <a:rPr lang="ru-RU" sz="1300" b="1" dirty="0">
                <a:latin typeface="Bookman Old Style" panose="02050604050505020204" pitchFamily="18" charset="0"/>
              </a:rPr>
              <a:t>«О персональных данных»;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Министерства образования и науки Российской Федерации  от 13.01.2014 года № 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примерной формы договора об образовании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Минпросвещения РФ от 15.05.2020 N 236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Постановление Главного государственного санитарного врача Российской Федерации от 28.09.2020 года № 28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СанПиН 2.4.3648-20 «Санитарно-эпидемиологические требования к организациям воспитания и обучения, отдыха и оздоровления детей и молодежи»;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  <a:cs typeface="Times New Roman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1300" b="1" dirty="0">
                <a:latin typeface="Bookman Old Style" panose="02050604050505020204" pitchFamily="18" charset="0"/>
              </a:rPr>
              <a:t>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представителей)».</a:t>
            </a:r>
          </a:p>
        </p:txBody>
      </p:sp>
      <p:pic>
        <p:nvPicPr>
          <p:cNvPr id="2050" name="Picture 2" descr="C:\Users\user\Downloads\картинки\om-fone-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61" y="1052736"/>
            <a:ext cx="1363120" cy="8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000" b="1" dirty="0">
                <a:latin typeface="Bookman Old Style" panose="02050604050505020204" pitchFamily="18" charset="0"/>
              </a:rPr>
              <a:t>МУНИЦИПАЛЬНОГО УРОВНЯ </a:t>
            </a:r>
            <a:r>
              <a:rPr lang="ru-RU" sz="2000" dirty="0">
                <a:latin typeface="Bookman Old Style" panose="02050604050505020204" pitchFamily="18" charset="0"/>
              </a:rPr>
              <a:t>РЕГЛАМЕНТИРУЮЩИЕ ПОРЯДОК ПРИЕМА В ОБРАЗОВАТЕЛЬНУЮ ОРГАНИЗАЦИЮ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29.10.2021 года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Департамента образования Администрации города Екатеринбурга от 02.11.2021 № 2121/46/36 «Об утверждении Положения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изменениями).</a:t>
            </a:r>
          </a:p>
          <a:p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    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ПЕРЕЧЕНЬ КАТЕГОРИЙ ГРАЖДАН, ИМЕЮЩИХ ПРАВО </a:t>
            </a:r>
            <a:br>
              <a:rPr lang="ru-RU" sz="2200" b="1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НА ВНЕОЧЕРЕДНОЕ, ПЕРВООЧЕРЕДНОЕ  И ПРЕИМУЩЕСТВЕННОЕ  ПРЕДОСТАВЛЕНИЕ МЕСТ В МДОО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 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внеочередному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прокуроров;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Следственного комитета РФ;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судей;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граждан, подвергшихся воздействию радиации…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участников СВО</a:t>
            </a:r>
          </a:p>
          <a:p>
            <a:endParaRPr lang="ru-RU" sz="1600" b="1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 по первоочередному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полиции;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из многодетных семей;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– инвалиды и дети, один из родителей которых является инвалидом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комплектования…).</a:t>
            </a:r>
          </a:p>
          <a:p>
            <a:pPr marL="0" indent="0">
              <a:buNone/>
            </a:pPr>
            <a:endParaRPr lang="ru-RU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преимущественному праву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воспитывающиеся в одной семье, независимо от наличия кровного родства между ними </a:t>
            </a:r>
            <a:r>
              <a:rPr lang="ru-RU" sz="1500" dirty="0">
                <a:latin typeface="Bookman Old Style" panose="02050604050505020204" pitchFamily="18" charset="0"/>
              </a:rPr>
              <a:t>(т. е. в том числе усыновленные дети или находящиеся под опекой или попечительством),</a:t>
            </a:r>
            <a:r>
              <a:rPr lang="ru-RU" sz="1600" dirty="0">
                <a:latin typeface="Bookman Old Style" panose="02050604050505020204" pitchFamily="18" charset="0"/>
              </a:rPr>
              <a:t> на свободное место в МДОУ, которое посещают старшие дети </a:t>
            </a:r>
            <a:r>
              <a:rPr lang="ru-RU" sz="1400" dirty="0">
                <a:latin typeface="Bookman Old Style" panose="02050604050505020204" pitchFamily="18" charset="0"/>
              </a:rPr>
              <a:t>(на основании заявления с приложением  свидетельства о рождении старшего ребенка, посещающего данное МДОО, документа об установлении опеки или договор о приемной семье или патронатном воспитании).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НОРМАТИВНО – ПРАВОВЫЕ ДОКУМЕНТЫ МДОО</a:t>
            </a: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Устав.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Лицензия на право осуществления образовательной деятельности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(ст.25 Федерального закона от 29.12.2012 № 273 – ФЗ «Об образовании в РФ») </a:t>
            </a:r>
            <a:r>
              <a:rPr lang="ru-RU" sz="2800" dirty="0">
                <a:latin typeface="Bookman Old Style" panose="02050604050505020204" pitchFamily="18" charset="0"/>
              </a:rPr>
              <a:t>– </a:t>
            </a:r>
            <a:r>
              <a:rPr lang="ru-RU" sz="2800" b="1" dirty="0">
                <a:latin typeface="Bookman Old Style" panose="02050604050505020204" pitchFamily="18" charset="0"/>
              </a:rPr>
              <a:t>Выписка из реестра лицензий. 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>
                <a:latin typeface="Bookman Old Style" panose="02050604050505020204" pitchFamily="18" charset="0"/>
              </a:rPr>
              <a:t>Локальные документы МДОО.</a:t>
            </a:r>
            <a:endParaRPr lang="en-U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b="1" dirty="0">
              <a:latin typeface="Bookman Old Style" panose="02050604050505020204" pitchFamily="18" charset="0"/>
            </a:endParaRPr>
          </a:p>
          <a:p>
            <a:pPr lvl="0"/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43808" cy="21011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512" y="10559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ФОРМИРОВАНИЕ ВОЗРАСТНЫХ ГРУПП В МДОО </a:t>
            </a:r>
            <a:br>
              <a:rPr lang="ru-RU" sz="2400" b="1" dirty="0">
                <a:latin typeface="Bookman Old Style" panose="02050604050505020204" pitchFamily="18" charset="0"/>
              </a:rPr>
            </a:br>
            <a:r>
              <a:rPr lang="ru-RU" sz="2400" b="1" dirty="0">
                <a:latin typeface="Bookman Old Style" panose="02050604050505020204" pitchFamily="18" charset="0"/>
              </a:rPr>
              <a:t>В 2025/2026 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26327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BFA18-059D-4E22-81EB-C31D15B4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Book Antiqua" panose="02040602050305030304" pitchFamily="18" charset="0"/>
              </a:rPr>
              <a:t>ИНФОРМАЦИЯ ПО ПРИЕМУ ДЕТЕЙ К 01.09.2025 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D13E77C3-F253-45B4-A049-89DEBE53C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132424"/>
              </p:ext>
            </p:extLst>
          </p:nvPr>
        </p:nvGraphicFramePr>
        <p:xfrm>
          <a:off x="457200" y="1600200"/>
          <a:ext cx="8229600" cy="420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149839371"/>
                    </a:ext>
                  </a:extLst>
                </a:gridCol>
                <a:gridCol w="6203032">
                  <a:extLst>
                    <a:ext uri="{9D8B030D-6E8A-4147-A177-3AD203B41FA5}">
                      <a16:colId xmlns:a16="http://schemas.microsoft.com/office/drawing/2014/main" val="968859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Возрастная группа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 МДОО, где открываются группы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453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1 до 1,5лет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 102, 103, 106, 113, 144, 145, 230 Солнышко, 299, 313, 345, 372, 376, 389, 421, 453, 501, 520, 535, 547, 563, 583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1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1,5 до 2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41, 81, 100, 102, 103, 104, 106, 109, 113, 144, 145, 180,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 Солнышко, 276, 299, 313, 345, 361, 372, 376, 389, 407,  416, 421, 423, 453, 469, 501, 520, 535, 547, 550, 563, 583, 588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979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2 до 3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34, 81, 101, 102,  103, 104, 109, 144, 180, 230, 276, 299, 313,  322, 332, 361, 376, 389, 407, 416, 421, 423, 459, 468, 469, 501, 505, 520, 536, 547,550, 563, 571, 588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19602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3 до 4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34, 468, 352, 535  и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онабор на свободные места в действующие группы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48602"/>
                  </a:ext>
                </a:extLst>
              </a:tr>
              <a:tr h="507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4 до 7 лет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Донабор на свободные места в действующие группы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1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8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ПРЕДОСТАВЛЯЕМЫЕ В МДОО УСЛУГИ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95146"/>
              </p:ext>
            </p:extLst>
          </p:nvPr>
        </p:nvGraphicFramePr>
        <p:xfrm>
          <a:off x="539552" y="1916832"/>
          <a:ext cx="8507288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ГРУППЫ КОМПЕНСИРУЮЩЕЙ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И ОЗДОРОВИТЕЛЬНОЙ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198546"/>
              </p:ext>
            </p:extLst>
          </p:nvPr>
        </p:nvGraphicFramePr>
        <p:xfrm>
          <a:off x="87784" y="1268760"/>
          <a:ext cx="8948713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79">
                  <a:extLst>
                    <a:ext uri="{9D8B030D-6E8A-4147-A177-3AD203B41FA5}">
                      <a16:colId xmlns:a16="http://schemas.microsoft.com/office/drawing/2014/main" val="1407076826"/>
                    </a:ext>
                  </a:extLst>
                </a:gridCol>
                <a:gridCol w="2390577">
                  <a:extLst>
                    <a:ext uri="{9D8B030D-6E8A-4147-A177-3AD203B41FA5}">
                      <a16:colId xmlns:a16="http://schemas.microsoft.com/office/drawing/2014/main" val="1921947318"/>
                    </a:ext>
                  </a:extLst>
                </a:gridCol>
                <a:gridCol w="2300281">
                  <a:extLst>
                    <a:ext uri="{9D8B030D-6E8A-4147-A177-3AD203B41FA5}">
                      <a16:colId xmlns:a16="http://schemas.microsoft.com/office/drawing/2014/main" val="1197651"/>
                    </a:ext>
                  </a:extLst>
                </a:gridCol>
                <a:gridCol w="1804176">
                  <a:extLst>
                    <a:ext uri="{9D8B030D-6E8A-4147-A177-3AD203B41FA5}">
                      <a16:colId xmlns:a16="http://schemas.microsoft.com/office/drawing/2014/main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ОСНОВАНИЕ ДЛЯ ЗАЧИСЛЕНИЯ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№ МДОО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Прием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+mn-lt"/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Нарушение зрения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  <a:p>
                      <a:r>
                        <a:rPr lang="ru-RU" dirty="0">
                          <a:latin typeface="+mn-lt"/>
                        </a:rPr>
                        <a:t>Заключение</a:t>
                      </a:r>
                      <a:r>
                        <a:rPr lang="ru-RU" baseline="0" dirty="0">
                          <a:latin typeface="+mn-lt"/>
                        </a:rPr>
                        <a:t> психолого-медико-педагогической комиссии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 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от</a:t>
                      </a:r>
                      <a:r>
                        <a:rPr lang="ru-RU" baseline="0" dirty="0">
                          <a:latin typeface="+mn-lt"/>
                        </a:rPr>
                        <a:t> 2 до 7 лет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Тяжелое нарушение речи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41, 81, 102, 103, 113, 144,  145, 208,219, 266, 276, 313, 361, 389, 407, 450, 453, 468, 583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от 4 до 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Задержка психического развития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 4 до 7 лет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Нарушение интеллекта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 4 до 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Нарушение слуха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376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 3 до 7 лет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Аллергодерматоз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Заключение</a:t>
                      </a:r>
                      <a:r>
                        <a:rPr lang="ru-RU" baseline="0" dirty="0">
                          <a:latin typeface="+mn-lt"/>
                        </a:rPr>
                        <a:t> врача - аллерголога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520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</a:t>
                      </a:r>
                      <a:r>
                        <a:rPr lang="ru-RU" baseline="0" dirty="0">
                          <a:latin typeface="+mn-lt"/>
                        </a:rPr>
                        <a:t> 1 до 7 лет</a:t>
                      </a:r>
                      <a:endParaRPr lang="ru-RU" dirty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Часто болеющие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Заключение врача - педиатра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583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</a:t>
                      </a:r>
                      <a:r>
                        <a:rPr lang="ru-RU" baseline="0" dirty="0">
                          <a:latin typeface="+mn-lt"/>
                        </a:rPr>
                        <a:t> 2 до 7 лет</a:t>
                      </a:r>
                      <a:endParaRPr lang="ru-RU" dirty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51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1386</Words>
  <Application>Microsoft Office PowerPoint</Application>
  <PresentationFormat>Экран (4:3)</PresentationFormat>
  <Paragraphs>168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Bookman Old Style</vt:lpstr>
      <vt:lpstr>Calibri</vt:lpstr>
      <vt:lpstr>Times New Roman</vt:lpstr>
      <vt:lpstr>Тема Office</vt:lpstr>
      <vt:lpstr>  Особенности  комплектования муниципальных дошкольных образовательных организаций детьми в 2025-2026  учебном году      </vt:lpstr>
      <vt:lpstr>НОРМАТИВНО - ПРАВОВЫЕ ДОКУМЕНТЫ ФЕДЕРАЛЬНОГО  УРОВНЯ РЕГЛАМЕНТИРУЮЩИЕ ПОРЯДОК  ПРИЕМА  В ОБРАЗОВАТЕЛЬНУЮ ОРГАНИЗАЦИЮ 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МДОО  В 2025/2026 УЧЕБНОМ ГОДУ</vt:lpstr>
      <vt:lpstr>ИНФОРМАЦИЯ ПО ПРИЕМУ ДЕТЕЙ К 01.09.2025 </vt:lpstr>
      <vt:lpstr>ПРЕДОСТАВЛЯЕМЫЕ В МДОО УСЛУГИ</vt:lpstr>
      <vt:lpstr>ГРУППЫ КОМПЕНСИРУЮЩЕЙ 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ДОПОЛНИТЕЛЬНОЕ КОМПЛЕКТОВАНИЕ МДОО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ASUS2</cp:lastModifiedBy>
  <cp:revision>313</cp:revision>
  <dcterms:created xsi:type="dcterms:W3CDTF">2015-04-05T18:02:11Z</dcterms:created>
  <dcterms:modified xsi:type="dcterms:W3CDTF">2025-04-08T06:07:33Z</dcterms:modified>
</cp:coreProperties>
</file>