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73" r:id="rId6"/>
    <p:sldId id="270" r:id="rId7"/>
    <p:sldId id="277" r:id="rId8"/>
    <p:sldId id="260" r:id="rId9"/>
    <p:sldId id="261" r:id="rId10"/>
    <p:sldId id="278" r:id="rId11"/>
    <p:sldId id="274" r:id="rId12"/>
    <p:sldId id="276" r:id="rId13"/>
    <p:sldId id="275" r:id="rId14"/>
    <p:sldId id="271" r:id="rId15"/>
    <p:sldId id="279" r:id="rId16"/>
    <p:sldId id="280" r:id="rId17"/>
    <p:sldId id="265" r:id="rId18"/>
    <p:sldId id="266" r:id="rId19"/>
    <p:sldId id="259" r:id="rId20"/>
    <p:sldId id="281"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6BD0DB0E-02D9-4303-B30E-D780347006A3}" type="datetimeFigureOut">
              <a:rPr lang="ru-RU"/>
              <a:pPr>
                <a:defRPr/>
              </a:pPr>
              <a:t>26.03.2025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D5050CC-5DF4-412B-8707-0A9166B94E6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3474C4B-BCFA-4019-9FE2-4AC5E9A30E78}" type="datetimeFigureOut">
              <a:rPr lang="ru-RU"/>
              <a:pPr>
                <a:defRPr/>
              </a:pPr>
              <a:t>26.03.2025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76C5D9F-2940-450C-81F9-59135931114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E2BBAEE-F6FD-4588-9AA6-BA59CBE7D71E}" type="datetimeFigureOut">
              <a:rPr lang="ru-RU"/>
              <a:pPr>
                <a:defRPr/>
              </a:pPr>
              <a:t>26.03.2025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D5E828F-BA0B-4E58-9DE3-4BC11154BA0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4" name="Date Placeholder 3"/>
          <p:cNvSpPr>
            <a:spLocks noGrp="1"/>
          </p:cNvSpPr>
          <p:nvPr>
            <p:ph type="dt" sz="half" idx="14"/>
          </p:nvPr>
        </p:nvSpPr>
        <p:spPr/>
        <p:txBody>
          <a:bodyPr/>
          <a:lstStyle>
            <a:lvl1pPr>
              <a:defRPr/>
            </a:lvl1pPr>
          </a:lstStyle>
          <a:p>
            <a:pPr>
              <a:defRPr/>
            </a:pPr>
            <a:fld id="{537A1B6F-F02F-42C2-9341-7115735F645C}" type="datetimeFigureOut">
              <a:rPr lang="ru-RU"/>
              <a:pPr>
                <a:defRPr/>
              </a:pPr>
              <a:t>26.03.2025</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3F06549E-76E3-475E-863E-108094A2187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4590EDD-1FD1-4F42-9EFA-07E093608A61}" type="datetimeFigureOut">
              <a:rPr lang="ru-RU"/>
              <a:pPr>
                <a:defRPr/>
              </a:pPr>
              <a:t>26.03.2025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8F2A6B2-C145-4F6D-B7B3-4C04981F518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8"/>
          <p:cNvSpPr>
            <a:spLocks noGrp="1"/>
          </p:cNvSpPr>
          <p:nvPr>
            <p:ph type="dt" sz="half" idx="10"/>
          </p:nvPr>
        </p:nvSpPr>
        <p:spPr/>
        <p:txBody>
          <a:bodyPr/>
          <a:lstStyle>
            <a:lvl1pPr>
              <a:defRPr/>
            </a:lvl1pPr>
          </a:lstStyle>
          <a:p>
            <a:pPr>
              <a:defRPr/>
            </a:pPr>
            <a:fld id="{20401B34-62A3-422B-AD84-3F540FA98BB2}" type="datetimeFigureOut">
              <a:rPr lang="ru-RU"/>
              <a:pPr>
                <a:defRPr/>
              </a:pPr>
              <a:t>26.03.2025</a:t>
            </a:fld>
            <a:endParaRPr lang="ru-RU"/>
          </a:p>
        </p:txBody>
      </p:sp>
      <p:sp>
        <p:nvSpPr>
          <p:cNvPr id="6" name="Slide Number Placeholder 9"/>
          <p:cNvSpPr>
            <a:spLocks noGrp="1"/>
          </p:cNvSpPr>
          <p:nvPr>
            <p:ph type="sldNum" sz="quarter" idx="11"/>
          </p:nvPr>
        </p:nvSpPr>
        <p:spPr/>
        <p:txBody>
          <a:bodyPr/>
          <a:lstStyle>
            <a:lvl1pPr>
              <a:defRPr/>
            </a:lvl1pPr>
          </a:lstStyle>
          <a:p>
            <a:pPr>
              <a:defRPr/>
            </a:pPr>
            <a:fld id="{CA1B344C-14BD-4DF9-9EC0-F6C7FB2CA81C}" type="slidenum">
              <a:rPr lang="ru-RU"/>
              <a:pPr>
                <a:defRPr/>
              </a:pPr>
              <a:t>‹#›</a:t>
            </a:fld>
            <a:endParaRPr lang="ru-RU"/>
          </a:p>
        </p:txBody>
      </p:sp>
      <p:sp>
        <p:nvSpPr>
          <p:cNvPr id="7" name="Footer Placeholder 10"/>
          <p:cNvSpPr>
            <a:spLocks noGrp="1"/>
          </p:cNvSpPr>
          <p:nvPr>
            <p:ph type="ftr" sz="quarter" idx="12"/>
          </p:nvPr>
        </p:nvSpPr>
        <p:spPr>
          <a:xfrm>
            <a:off x="493713" y="6356350"/>
            <a:ext cx="5102225" cy="365125"/>
          </a:xfrm>
        </p:spPr>
        <p:txBody>
          <a:bodyPr/>
          <a:lstStyle>
            <a:lvl1pPr>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9"/>
          <p:cNvSpPr>
            <a:spLocks noGrp="1"/>
          </p:cNvSpPr>
          <p:nvPr>
            <p:ph type="dt" sz="half" idx="10"/>
          </p:nvPr>
        </p:nvSpPr>
        <p:spPr/>
        <p:txBody>
          <a:bodyPr/>
          <a:lstStyle>
            <a:lvl1pPr>
              <a:defRPr/>
            </a:lvl1pPr>
          </a:lstStyle>
          <a:p>
            <a:pPr>
              <a:defRPr/>
            </a:pPr>
            <a:fld id="{44D0659D-440D-4980-AD4F-B50AA7AD2175}" type="datetimeFigureOut">
              <a:rPr lang="ru-RU"/>
              <a:pPr>
                <a:defRPr/>
              </a:pPr>
              <a:t>26.03.2025</a:t>
            </a:fld>
            <a:endParaRPr lang="ru-RU"/>
          </a:p>
        </p:txBody>
      </p:sp>
      <p:sp>
        <p:nvSpPr>
          <p:cNvPr id="8" name="Slide Number Placeholder 10"/>
          <p:cNvSpPr>
            <a:spLocks noGrp="1"/>
          </p:cNvSpPr>
          <p:nvPr>
            <p:ph type="sldNum" sz="quarter" idx="11"/>
          </p:nvPr>
        </p:nvSpPr>
        <p:spPr/>
        <p:txBody>
          <a:bodyPr/>
          <a:lstStyle>
            <a:lvl1pPr>
              <a:defRPr/>
            </a:lvl1pPr>
          </a:lstStyle>
          <a:p>
            <a:pPr>
              <a:defRPr/>
            </a:pPr>
            <a:fld id="{407A5725-9F78-4686-BE09-63C0D7747BAC}" type="slidenum">
              <a:rPr lang="ru-RU"/>
              <a:pPr>
                <a:defRPr/>
              </a:pPr>
              <a:t>‹#›</a:t>
            </a:fld>
            <a:endParaRPr lang="ru-RU"/>
          </a:p>
        </p:txBody>
      </p:sp>
      <p:sp>
        <p:nvSpPr>
          <p:cNvPr id="9" name="Footer Placeholder 11"/>
          <p:cNvSpPr>
            <a:spLocks noGrp="1"/>
          </p:cNvSpPr>
          <p:nvPr>
            <p:ph type="ftr" sz="quarter" idx="12"/>
          </p:nvPr>
        </p:nvSpPr>
        <p:spPr>
          <a:xfrm>
            <a:off x="493713" y="6356350"/>
            <a:ext cx="5102225" cy="365125"/>
          </a:xfrm>
        </p:spPr>
        <p:txBody>
          <a:bodyPr/>
          <a:lstStyle>
            <a:lvl1pPr>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a:xfrm>
            <a:off x="7162800" y="1550988"/>
            <a:ext cx="1828800" cy="365125"/>
          </a:xfrm>
        </p:spPr>
        <p:txBody>
          <a:bodyPr/>
          <a:lstStyle>
            <a:lvl1pPr>
              <a:defRPr/>
            </a:lvl1pPr>
          </a:lstStyle>
          <a:p>
            <a:pPr>
              <a:defRPr/>
            </a:pPr>
            <a:fld id="{BCC6C9C7-6D37-45E2-B727-816BDA401041}" type="datetimeFigureOut">
              <a:rPr lang="ru-RU"/>
              <a:pPr>
                <a:defRPr/>
              </a:pPr>
              <a:t>26.03.2025</a:t>
            </a:fld>
            <a:endParaRPr lang="ru-RU"/>
          </a:p>
        </p:txBody>
      </p:sp>
      <p:sp>
        <p:nvSpPr>
          <p:cNvPr id="4" name="Slide Number Placeholder 3"/>
          <p:cNvSpPr>
            <a:spLocks noGrp="1"/>
          </p:cNvSpPr>
          <p:nvPr>
            <p:ph type="sldNum" sz="quarter" idx="11"/>
          </p:nvPr>
        </p:nvSpPr>
        <p:spPr/>
        <p:txBody>
          <a:bodyPr/>
          <a:lstStyle>
            <a:lvl1pPr>
              <a:defRPr/>
            </a:lvl1pPr>
          </a:lstStyle>
          <a:p>
            <a:pPr>
              <a:defRPr/>
            </a:pPr>
            <a:fld id="{57521D34-EECA-4C93-A3D6-266B43250756}" type="slidenum">
              <a:rPr lang="ru-RU"/>
              <a:pPr>
                <a:defRPr/>
              </a:pPr>
              <a:t>‹#›</a:t>
            </a:fld>
            <a:endParaRPr lang="ru-RU"/>
          </a:p>
        </p:txBody>
      </p:sp>
      <p:sp>
        <p:nvSpPr>
          <p:cNvPr id="6" name="Footer Placeholder 5"/>
          <p:cNvSpPr>
            <a:spLocks noGrp="1"/>
          </p:cNvSpPr>
          <p:nvPr>
            <p:ph type="ftr" sz="quarter" idx="12"/>
          </p:nvPr>
        </p:nvSpPr>
        <p:spPr/>
        <p:txBody>
          <a:bodyPr/>
          <a:lstStyle>
            <a:lvl1pPr>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586C22-EFF4-4F8A-91BD-78204080FCB5}" type="datetimeFigureOut">
              <a:rPr lang="ru-RU"/>
              <a:pPr>
                <a:defRPr/>
              </a:pPr>
              <a:t>26.03.2025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9854A94-6C3E-4DA1-B194-FF5B2DA04CF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7"/>
          <p:cNvSpPr>
            <a:spLocks noGrp="1"/>
          </p:cNvSpPr>
          <p:nvPr>
            <p:ph type="dt" sz="half" idx="10"/>
          </p:nvPr>
        </p:nvSpPr>
        <p:spPr/>
        <p:txBody>
          <a:bodyPr/>
          <a:lstStyle>
            <a:lvl1pPr>
              <a:defRPr/>
            </a:lvl1pPr>
          </a:lstStyle>
          <a:p>
            <a:pPr>
              <a:defRPr/>
            </a:pPr>
            <a:fld id="{2CC57987-C4DE-4AFD-9517-C806EDB81FCA}" type="datetimeFigureOut">
              <a:rPr lang="ru-RU"/>
              <a:pPr>
                <a:defRPr/>
              </a:pPr>
              <a:t>26.03.2025</a:t>
            </a:fld>
            <a:endParaRPr lang="ru-RU"/>
          </a:p>
        </p:txBody>
      </p:sp>
      <p:sp>
        <p:nvSpPr>
          <p:cNvPr id="6" name="Slide Number Placeholder 8"/>
          <p:cNvSpPr>
            <a:spLocks noGrp="1"/>
          </p:cNvSpPr>
          <p:nvPr>
            <p:ph type="sldNum" sz="quarter" idx="11"/>
          </p:nvPr>
        </p:nvSpPr>
        <p:spPr/>
        <p:txBody>
          <a:bodyPr/>
          <a:lstStyle>
            <a:lvl1pPr>
              <a:defRPr/>
            </a:lvl1pPr>
          </a:lstStyle>
          <a:p>
            <a:pPr>
              <a:defRPr/>
            </a:pPr>
            <a:fld id="{1804B214-10D3-4E11-ABBA-1C060172551A}" type="slidenum">
              <a:rPr lang="ru-RU"/>
              <a:pPr>
                <a:defRPr/>
              </a:pPr>
              <a:t>‹#›</a:t>
            </a:fld>
            <a:endParaRPr lang="ru-RU"/>
          </a:p>
        </p:txBody>
      </p:sp>
      <p:sp>
        <p:nvSpPr>
          <p:cNvPr id="7" name="Footer Placeholder 9"/>
          <p:cNvSpPr>
            <a:spLocks noGrp="1"/>
          </p:cNvSpPr>
          <p:nvPr>
            <p:ph type="ftr" sz="quarter" idx="12"/>
          </p:nvPr>
        </p:nvSpPr>
        <p:spPr>
          <a:xfrm>
            <a:off x="493713" y="6356350"/>
            <a:ext cx="5102225" cy="365125"/>
          </a:xfrm>
        </p:spPr>
        <p:txBody>
          <a:bodyPr/>
          <a:lstStyle>
            <a:lvl1pPr>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7"/>
          <p:cNvSpPr>
            <a:spLocks noGrp="1"/>
          </p:cNvSpPr>
          <p:nvPr>
            <p:ph type="dt" sz="half" idx="10"/>
          </p:nvPr>
        </p:nvSpPr>
        <p:spPr/>
        <p:txBody>
          <a:bodyPr/>
          <a:lstStyle>
            <a:lvl1pPr>
              <a:defRPr/>
            </a:lvl1pPr>
          </a:lstStyle>
          <a:p>
            <a:pPr>
              <a:defRPr/>
            </a:pPr>
            <a:fld id="{683C707C-7AAA-496C-89D7-767910A9BF39}" type="datetimeFigureOut">
              <a:rPr lang="ru-RU"/>
              <a:pPr>
                <a:defRPr/>
              </a:pPr>
              <a:t>26.03.2025</a:t>
            </a:fld>
            <a:endParaRPr lang="ru-RU"/>
          </a:p>
        </p:txBody>
      </p:sp>
      <p:sp>
        <p:nvSpPr>
          <p:cNvPr id="6" name="Slide Number Placeholder 8"/>
          <p:cNvSpPr>
            <a:spLocks noGrp="1"/>
          </p:cNvSpPr>
          <p:nvPr>
            <p:ph type="sldNum" sz="quarter" idx="11"/>
          </p:nvPr>
        </p:nvSpPr>
        <p:spPr/>
        <p:txBody>
          <a:bodyPr/>
          <a:lstStyle>
            <a:lvl1pPr>
              <a:defRPr/>
            </a:lvl1pPr>
          </a:lstStyle>
          <a:p>
            <a:pPr>
              <a:defRPr/>
            </a:pPr>
            <a:fld id="{B397D056-8816-47BD-8B69-5CD3C581D077}" type="slidenum">
              <a:rPr lang="ru-RU"/>
              <a:pPr>
                <a:defRPr/>
              </a:pPr>
              <a:t>‹#›</a:t>
            </a:fld>
            <a:endParaRPr lang="ru-RU"/>
          </a:p>
        </p:txBody>
      </p:sp>
      <p:sp>
        <p:nvSpPr>
          <p:cNvPr id="7" name="Footer Placeholder 9"/>
          <p:cNvSpPr>
            <a:spLocks noGrp="1"/>
          </p:cNvSpPr>
          <p:nvPr>
            <p:ph type="ftr" sz="quarter" idx="12"/>
          </p:nvPr>
        </p:nvSpPr>
        <p:spPr>
          <a:xfrm>
            <a:off x="493713" y="6356350"/>
            <a:ext cx="5102225" cy="365125"/>
          </a:xfrm>
        </p:spPr>
        <p:txBody>
          <a:bodyPr/>
          <a:lstStyle>
            <a:lvl1pPr>
              <a:defRPr/>
            </a:lvl1pPr>
          </a:lstStyle>
          <a:p>
            <a:pPr>
              <a:defRPr/>
            </a:pPr>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975" y="1554163"/>
            <a:ext cx="2073275" cy="197961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3454400" y="1547813"/>
            <a:ext cx="422275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162800" y="188913"/>
            <a:ext cx="1828800" cy="365125"/>
          </a:xfrm>
          <a:prstGeom prst="rect">
            <a:avLst/>
          </a:prstGeom>
        </p:spPr>
        <p:txBody>
          <a:bodyPr vert="horz" lIns="91440" tIns="45720" rIns="91440" bIns="45720" rtlCol="0" anchor="t"/>
          <a:lstStyle>
            <a:lvl1pPr algn="l" fontAlgn="auto">
              <a:spcBef>
                <a:spcPts val="0"/>
              </a:spcBef>
              <a:spcAft>
                <a:spcPts val="0"/>
              </a:spcAft>
              <a:defRPr sz="1200">
                <a:solidFill>
                  <a:schemeClr val="tx1">
                    <a:tint val="75000"/>
                  </a:schemeClr>
                </a:solidFill>
                <a:latin typeface="+mn-lt"/>
              </a:defRPr>
            </a:lvl1pPr>
          </a:lstStyle>
          <a:p>
            <a:pPr>
              <a:defRPr/>
            </a:pPr>
            <a:fld id="{880CC751-37CB-49DA-962D-3B33419E9B6A}" type="datetimeFigureOut">
              <a:rPr lang="ru-RU"/>
              <a:pPr>
                <a:defRPr/>
              </a:pPr>
              <a:t>26.03.2025</a:t>
            </a:fld>
            <a:endParaRPr lang="ru-RU"/>
          </a:p>
        </p:txBody>
      </p:sp>
      <p:sp>
        <p:nvSpPr>
          <p:cNvPr id="5" name="Footer Placeholder 4"/>
          <p:cNvSpPr>
            <a:spLocks noGrp="1"/>
          </p:cNvSpPr>
          <p:nvPr>
            <p:ph type="ftr" sz="quarter" idx="3"/>
          </p:nvPr>
        </p:nvSpPr>
        <p:spPr>
          <a:xfrm>
            <a:off x="1069975" y="6356350"/>
            <a:ext cx="5102225" cy="365125"/>
          </a:xfrm>
          <a:prstGeom prst="rect">
            <a:avLst/>
          </a:prstGeom>
        </p:spPr>
        <p:txBody>
          <a:bodyPr vert="horz" lIns="91440" tIns="45720" rIns="91440" bIns="45720" rtlCol="0" anchor="t"/>
          <a:lstStyle>
            <a:lvl1pPr algn="l" fontAlgn="auto">
              <a:spcBef>
                <a:spcPts val="0"/>
              </a:spcBef>
              <a:spcAft>
                <a:spcPts val="0"/>
              </a:spcAft>
              <a:defRPr sz="1200">
                <a:solidFill>
                  <a:schemeClr val="tx1"/>
                </a:solidFill>
                <a:latin typeface="+mn-lt"/>
              </a:defRPr>
            </a:lvl1pPr>
          </a:lstStyle>
          <a:p>
            <a:pPr>
              <a:defRPr/>
            </a:pPr>
            <a:endParaRPr lang="ru-RU"/>
          </a:p>
        </p:txBody>
      </p:sp>
      <p:sp>
        <p:nvSpPr>
          <p:cNvPr id="6" name="Slide Number Placeholder 5"/>
          <p:cNvSpPr>
            <a:spLocks noGrp="1"/>
          </p:cNvSpPr>
          <p:nvPr>
            <p:ph type="sldNum" sz="quarter" idx="4"/>
          </p:nvPr>
        </p:nvSpPr>
        <p:spPr>
          <a:xfrm>
            <a:off x="7159625" y="6356350"/>
            <a:ext cx="1138238" cy="365125"/>
          </a:xfrm>
          <a:prstGeom prst="rect">
            <a:avLst/>
          </a:prstGeom>
        </p:spPr>
        <p:txBody>
          <a:bodyPr vert="horz" lIns="91440" tIns="45720" rIns="91440" bIns="45720" rtlCol="0" anchor="t"/>
          <a:lstStyle>
            <a:lvl1pPr algn="l" fontAlgn="auto">
              <a:spcBef>
                <a:spcPts val="0"/>
              </a:spcBef>
              <a:spcAft>
                <a:spcPts val="0"/>
              </a:spcAft>
              <a:defRPr sz="1200">
                <a:solidFill>
                  <a:schemeClr val="tx1">
                    <a:tint val="75000"/>
                  </a:schemeClr>
                </a:solidFill>
                <a:latin typeface="+mn-lt"/>
              </a:defRPr>
            </a:lvl1pPr>
          </a:lstStyle>
          <a:p>
            <a:pPr>
              <a:defRPr/>
            </a:pPr>
            <a:fld id="{2DCF8A39-06A7-4EC5-ADBD-E4728C067F20}"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72" r:id="rId4"/>
    <p:sldLayoutId id="2147483673" r:id="rId5"/>
    <p:sldLayoutId id="2147483674" r:id="rId6"/>
    <p:sldLayoutId id="2147483669" r:id="rId7"/>
    <p:sldLayoutId id="2147483675" r:id="rId8"/>
    <p:sldLayoutId id="2147483676"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04664"/>
            <a:ext cx="7753350" cy="2251075"/>
          </a:xfrm>
        </p:spPr>
        <p:txBody>
          <a:bodyPr/>
          <a:lstStyle/>
          <a:p>
            <a:pPr algn="ctr" eaLnBrk="1" fontAlgn="auto" hangingPunct="1">
              <a:spcAft>
                <a:spcPts val="0"/>
              </a:spcAft>
              <a:defRPr/>
            </a:pPr>
            <a:r>
              <a:rPr lang="ru-RU" sz="3200" dirty="0">
                <a:solidFill>
                  <a:srgbClr val="0070C0"/>
                </a:solidFill>
              </a:rPr>
              <a:t>Взаимодействие с родителями воспитанников детского дошкольного возраста в </a:t>
            </a:r>
            <a:r>
              <a:rPr lang="ru-RU" sz="3200" dirty="0" smtClean="0">
                <a:solidFill>
                  <a:srgbClr val="0070C0"/>
                </a:solidFill>
              </a:rPr>
              <a:t>период </a:t>
            </a:r>
            <a:r>
              <a:rPr lang="ru-RU" sz="3200" dirty="0">
                <a:solidFill>
                  <a:srgbClr val="0070C0"/>
                </a:solidFill>
              </a:rPr>
              <a:t>адаптации к </a:t>
            </a:r>
            <a:r>
              <a:rPr lang="ru-RU" sz="3200" dirty="0" smtClean="0">
                <a:solidFill>
                  <a:srgbClr val="0070C0"/>
                </a:solidFill>
              </a:rPr>
              <a:t>условиям </a:t>
            </a:r>
            <a:r>
              <a:rPr lang="ru-RU" sz="3200" dirty="0">
                <a:solidFill>
                  <a:srgbClr val="0070C0"/>
                </a:solidFill>
              </a:rPr>
              <a:t>ДОУ</a:t>
            </a:r>
          </a:p>
        </p:txBody>
      </p:sp>
      <p:pic>
        <p:nvPicPr>
          <p:cNvPr id="13318" name="Picture 10" descr="http://poltel.ru/datas/users/useful-be-educated.jpg"/>
          <p:cNvPicPr>
            <a:picLocks noChangeAspect="1" noChangeArrowheads="1"/>
          </p:cNvPicPr>
          <p:nvPr/>
        </p:nvPicPr>
        <p:blipFill>
          <a:blip r:embed="rId2" cstate="print"/>
          <a:srcRect/>
          <a:stretch>
            <a:fillRect/>
          </a:stretch>
        </p:blipFill>
        <p:spPr bwMode="auto">
          <a:xfrm>
            <a:off x="2878038" y="3125109"/>
            <a:ext cx="3312368" cy="2248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2392" y="476672"/>
            <a:ext cx="7719215" cy="2062103"/>
          </a:xfrm>
          <a:prstGeom prst="rect">
            <a:avLst/>
          </a:prstGeom>
          <a:noFill/>
          <a:ln w="9525">
            <a:noFill/>
            <a:miter lim="800000"/>
            <a:headEnd/>
            <a:tailEnd/>
          </a:ln>
        </p:spPr>
        <p:txBody>
          <a:bodyPr wrap="square">
            <a:spAutoFit/>
          </a:bodyPr>
          <a:lstStyle/>
          <a:p>
            <a:pPr algn="ctr"/>
            <a:r>
              <a:rPr lang="ru-RU" sz="3200" dirty="0" smtClean="0">
                <a:solidFill>
                  <a:srgbClr val="0070C0"/>
                </a:solidFill>
                <a:latin typeface="+mj-lt"/>
              </a:rPr>
              <a:t>ЗАДАЧИ РАБОТЫ ДЕТСКОГО САДА С СЕМЬЕЙ </a:t>
            </a:r>
            <a:r>
              <a:rPr lang="ru-RU" sz="3200" dirty="0">
                <a:solidFill>
                  <a:srgbClr val="0070C0"/>
                </a:solidFill>
                <a:latin typeface="+mj-lt"/>
              </a:rPr>
              <a:t>В ПЕРИОД АДАПТАЦИИ</a:t>
            </a:r>
          </a:p>
          <a:p>
            <a:pPr algn="ctr"/>
            <a:endParaRPr lang="ru-RU" sz="3200" dirty="0">
              <a:solidFill>
                <a:srgbClr val="0070C0"/>
              </a:solidFill>
              <a:latin typeface="+mj-lt"/>
            </a:endParaRPr>
          </a:p>
        </p:txBody>
      </p:sp>
      <p:sp>
        <p:nvSpPr>
          <p:cNvPr id="3" name="Прямоугольник 2"/>
          <p:cNvSpPr/>
          <p:nvPr/>
        </p:nvSpPr>
        <p:spPr>
          <a:xfrm>
            <a:off x="1619672" y="2274838"/>
            <a:ext cx="6408712" cy="1938992"/>
          </a:xfrm>
          <a:prstGeom prst="rect">
            <a:avLst/>
          </a:prstGeom>
        </p:spPr>
        <p:txBody>
          <a:bodyPr wrap="square">
            <a:spAutoFit/>
          </a:bodyPr>
          <a:lstStyle/>
          <a:p>
            <a:pPr marL="342900" indent="-342900">
              <a:buFont typeface="Arial" panose="020B0604020202020204" pitchFamily="34" charset="0"/>
              <a:buChar char="•"/>
            </a:pPr>
            <a:r>
              <a:rPr lang="ru-RU" sz="2000" dirty="0">
                <a:solidFill>
                  <a:srgbClr val="0070C0"/>
                </a:solidFill>
                <a:latin typeface="+mn-lt"/>
              </a:rPr>
              <a:t>повышение педагогической культуры родителей;</a:t>
            </a:r>
          </a:p>
          <a:p>
            <a:pPr marL="342900" indent="-342900">
              <a:buFont typeface="Arial" panose="020B0604020202020204" pitchFamily="34" charset="0"/>
              <a:buChar char="•"/>
            </a:pPr>
            <a:r>
              <a:rPr lang="ru-RU" sz="2000" dirty="0" smtClean="0">
                <a:solidFill>
                  <a:srgbClr val="0070C0"/>
                </a:solidFill>
                <a:latin typeface="+mn-lt"/>
              </a:rPr>
              <a:t>изучение </a:t>
            </a:r>
            <a:r>
              <a:rPr lang="ru-RU" sz="2000" dirty="0">
                <a:solidFill>
                  <a:srgbClr val="0070C0"/>
                </a:solidFill>
                <a:latin typeface="+mn-lt"/>
              </a:rPr>
              <a:t>и обобщения опыта семейного воспитания;</a:t>
            </a:r>
          </a:p>
          <a:p>
            <a:pPr marL="342900" indent="-342900">
              <a:buFont typeface="Arial" panose="020B0604020202020204" pitchFamily="34" charset="0"/>
              <a:buChar char="•"/>
            </a:pPr>
            <a:r>
              <a:rPr lang="ru-RU" sz="2000" dirty="0" smtClean="0">
                <a:solidFill>
                  <a:srgbClr val="0070C0"/>
                </a:solidFill>
                <a:latin typeface="+mn-lt"/>
              </a:rPr>
              <a:t>приобщение </a:t>
            </a:r>
            <a:r>
              <a:rPr lang="ru-RU" sz="2000" dirty="0">
                <a:solidFill>
                  <a:srgbClr val="0070C0"/>
                </a:solidFill>
                <a:latin typeface="+mn-lt"/>
              </a:rPr>
              <a:t>родителей к участию жизни детского сада, через поиск и внедрения наиболее эффективных форм работы.</a:t>
            </a:r>
          </a:p>
        </p:txBody>
      </p:sp>
      <p:pic>
        <p:nvPicPr>
          <p:cNvPr id="4" name="Picture 2" descr="Картинки по запросу Взаимодействие родителей и детей в период адаптации к детскому саду фото"/>
          <p:cNvPicPr>
            <a:picLocks noChangeAspect="1" noChangeArrowheads="1"/>
          </p:cNvPicPr>
          <p:nvPr/>
        </p:nvPicPr>
        <p:blipFill>
          <a:blip r:embed="rId2" cstate="print"/>
          <a:srcRect/>
          <a:stretch>
            <a:fillRect/>
          </a:stretch>
        </p:blipFill>
        <p:spPr bwMode="auto">
          <a:xfrm>
            <a:off x="2843808" y="4437112"/>
            <a:ext cx="3096344" cy="2016224"/>
          </a:xfrm>
          <a:prstGeom prst="rect">
            <a:avLst/>
          </a:prstGeom>
          <a:noFill/>
          <a:ln w="9525">
            <a:noFill/>
            <a:miter lim="800000"/>
            <a:headEnd/>
            <a:tailEnd/>
          </a:ln>
        </p:spPr>
      </p:pic>
    </p:spTree>
    <p:extLst>
      <p:ext uri="{BB962C8B-B14F-4D97-AF65-F5344CB8AC3E}">
        <p14:creationId xmlns:p14="http://schemas.microsoft.com/office/powerpoint/2010/main" val="208656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9745" y="270179"/>
            <a:ext cx="8670727" cy="1077218"/>
          </a:xfrm>
          <a:prstGeom prst="rect">
            <a:avLst/>
          </a:prstGeom>
          <a:noFill/>
          <a:ln w="9525">
            <a:noFill/>
            <a:miter lim="800000"/>
            <a:headEnd/>
            <a:tailEnd/>
          </a:ln>
        </p:spPr>
        <p:txBody>
          <a:bodyPr wrap="square">
            <a:spAutoFit/>
          </a:bodyPr>
          <a:lstStyle/>
          <a:p>
            <a:pPr algn="ctr"/>
            <a:r>
              <a:rPr lang="ru-RU" sz="3200" dirty="0" smtClean="0">
                <a:solidFill>
                  <a:srgbClr val="0070C0"/>
                </a:solidFill>
                <a:latin typeface="+mj-lt"/>
              </a:rPr>
              <a:t>ФОРМЫ РАБОТЫ ДЕТСКОГО САДА С СЕМЬЕЙ</a:t>
            </a:r>
            <a:endParaRPr lang="ru-RU" sz="3200" dirty="0">
              <a:solidFill>
                <a:srgbClr val="0070C0"/>
              </a:solidFill>
              <a:latin typeface="+mj-lt"/>
            </a:endParaRPr>
          </a:p>
        </p:txBody>
      </p:sp>
      <p:sp>
        <p:nvSpPr>
          <p:cNvPr id="3" name="Прямоугольник 2"/>
          <p:cNvSpPr/>
          <p:nvPr/>
        </p:nvSpPr>
        <p:spPr>
          <a:xfrm>
            <a:off x="439992" y="1556791"/>
            <a:ext cx="8352928" cy="4708981"/>
          </a:xfrm>
          <a:prstGeom prst="rect">
            <a:avLst/>
          </a:prstGeom>
        </p:spPr>
        <p:txBody>
          <a:bodyPr wrap="square" numCol="2">
            <a:spAutoFit/>
          </a:bodyPr>
          <a:lstStyle/>
          <a:p>
            <a:pPr marL="285750" indent="-285750">
              <a:buFont typeface="Arial" panose="020B0604020202020204" pitchFamily="34" charset="0"/>
              <a:buChar char="•"/>
            </a:pPr>
            <a:r>
              <a:rPr lang="ru-RU" sz="2000" dirty="0" smtClean="0">
                <a:solidFill>
                  <a:srgbClr val="0070C0"/>
                </a:solidFill>
                <a:latin typeface="+mn-lt"/>
              </a:rPr>
              <a:t>беседы</a:t>
            </a:r>
            <a:r>
              <a:rPr lang="ru-RU" sz="2000" dirty="0">
                <a:solidFill>
                  <a:srgbClr val="0070C0"/>
                </a:solidFill>
                <a:latin typeface="+mn-lt"/>
              </a:rPr>
              <a:t>;</a:t>
            </a:r>
          </a:p>
          <a:p>
            <a:pPr marL="285750" indent="-285750">
              <a:buFont typeface="Arial" panose="020B0604020202020204" pitchFamily="34" charset="0"/>
              <a:buChar char="•"/>
            </a:pPr>
            <a:r>
              <a:rPr lang="ru-RU" sz="2000" dirty="0" smtClean="0">
                <a:solidFill>
                  <a:srgbClr val="0070C0"/>
                </a:solidFill>
                <a:latin typeface="+mn-lt"/>
              </a:rPr>
              <a:t>родительские </a:t>
            </a:r>
            <a:r>
              <a:rPr lang="ru-RU" sz="2000" dirty="0">
                <a:solidFill>
                  <a:srgbClr val="0070C0"/>
                </a:solidFill>
                <a:latin typeface="+mn-lt"/>
              </a:rPr>
              <a:t>собрания;</a:t>
            </a:r>
          </a:p>
          <a:p>
            <a:pPr marL="285750" indent="-285750">
              <a:buFont typeface="Arial" panose="020B0604020202020204" pitchFamily="34" charset="0"/>
              <a:buChar char="•"/>
            </a:pPr>
            <a:r>
              <a:rPr lang="ru-RU" sz="2000" dirty="0" smtClean="0">
                <a:solidFill>
                  <a:srgbClr val="0070C0"/>
                </a:solidFill>
                <a:latin typeface="+mn-lt"/>
              </a:rPr>
              <a:t>анкетирование</a:t>
            </a:r>
            <a:r>
              <a:rPr lang="ru-RU" sz="2000" dirty="0">
                <a:solidFill>
                  <a:srgbClr val="0070C0"/>
                </a:solidFill>
                <a:latin typeface="+mn-lt"/>
              </a:rPr>
              <a:t>;</a:t>
            </a:r>
          </a:p>
          <a:p>
            <a:pPr marL="285750" indent="-285750">
              <a:buFont typeface="Arial" panose="020B0604020202020204" pitchFamily="34" charset="0"/>
              <a:buChar char="•"/>
            </a:pPr>
            <a:r>
              <a:rPr lang="ru-RU" sz="2000" dirty="0" smtClean="0">
                <a:solidFill>
                  <a:srgbClr val="0070C0"/>
                </a:solidFill>
                <a:latin typeface="+mn-lt"/>
              </a:rPr>
              <a:t>посещение </a:t>
            </a:r>
            <a:r>
              <a:rPr lang="ru-RU" sz="2000" dirty="0">
                <a:solidFill>
                  <a:srgbClr val="0070C0"/>
                </a:solidFill>
                <a:latin typeface="+mn-lt"/>
              </a:rPr>
              <a:t>на дому;</a:t>
            </a:r>
          </a:p>
          <a:p>
            <a:pPr marL="285750" indent="-285750">
              <a:buFont typeface="Arial" panose="020B0604020202020204" pitchFamily="34" charset="0"/>
              <a:buChar char="•"/>
            </a:pPr>
            <a:r>
              <a:rPr lang="ru-RU" sz="2000" dirty="0" smtClean="0">
                <a:solidFill>
                  <a:srgbClr val="0070C0"/>
                </a:solidFill>
                <a:latin typeface="+mn-lt"/>
              </a:rPr>
              <a:t>выставки</a:t>
            </a:r>
            <a:r>
              <a:rPr lang="ru-RU" sz="2000" dirty="0">
                <a:solidFill>
                  <a:srgbClr val="0070C0"/>
                </a:solidFill>
                <a:latin typeface="+mn-lt"/>
              </a:rPr>
              <a:t>;</a:t>
            </a:r>
          </a:p>
          <a:p>
            <a:pPr marL="285750" indent="-285750">
              <a:buFont typeface="Arial" panose="020B0604020202020204" pitchFamily="34" charset="0"/>
              <a:buChar char="•"/>
            </a:pPr>
            <a:r>
              <a:rPr lang="ru-RU" sz="2000" dirty="0" smtClean="0">
                <a:solidFill>
                  <a:srgbClr val="0070C0"/>
                </a:solidFill>
                <a:latin typeface="+mn-lt"/>
              </a:rPr>
              <a:t>папки-передвижки</a:t>
            </a:r>
            <a:r>
              <a:rPr lang="ru-RU" sz="2000" dirty="0">
                <a:solidFill>
                  <a:srgbClr val="0070C0"/>
                </a:solidFill>
                <a:latin typeface="+mn-lt"/>
              </a:rPr>
              <a:t>;</a:t>
            </a:r>
          </a:p>
          <a:p>
            <a:pPr marL="285750" indent="-285750">
              <a:buFont typeface="Arial" panose="020B0604020202020204" pitchFamily="34" charset="0"/>
              <a:buChar char="•"/>
            </a:pPr>
            <a:r>
              <a:rPr lang="ru-RU" sz="2000" dirty="0" smtClean="0">
                <a:solidFill>
                  <a:srgbClr val="0070C0"/>
                </a:solidFill>
                <a:latin typeface="+mn-lt"/>
              </a:rPr>
              <a:t>наглядные </a:t>
            </a:r>
            <a:r>
              <a:rPr lang="ru-RU" sz="2000" dirty="0">
                <a:solidFill>
                  <a:srgbClr val="0070C0"/>
                </a:solidFill>
                <a:latin typeface="+mn-lt"/>
              </a:rPr>
              <a:t>формы педагогической пропаганды;</a:t>
            </a:r>
          </a:p>
          <a:p>
            <a:pPr marL="285750" indent="-285750">
              <a:buFont typeface="Arial" panose="020B0604020202020204" pitchFamily="34" charset="0"/>
              <a:buChar char="•"/>
            </a:pPr>
            <a:r>
              <a:rPr lang="ru-RU" sz="2000" dirty="0" smtClean="0">
                <a:solidFill>
                  <a:srgbClr val="0070C0"/>
                </a:solidFill>
                <a:latin typeface="+mn-lt"/>
              </a:rPr>
              <a:t>консультации;</a:t>
            </a:r>
          </a:p>
          <a:p>
            <a:pPr marL="285750" indent="-285750">
              <a:buFont typeface="Arial" panose="020B0604020202020204" pitchFamily="34" charset="0"/>
              <a:buChar char="•"/>
            </a:pPr>
            <a:endParaRPr lang="ru-RU" sz="2000" dirty="0">
              <a:solidFill>
                <a:srgbClr val="0070C0"/>
              </a:solidFill>
              <a:latin typeface="+mn-lt"/>
            </a:endParaRPr>
          </a:p>
          <a:p>
            <a:pPr marL="285750" indent="-285750">
              <a:buFont typeface="Arial" panose="020B0604020202020204" pitchFamily="34" charset="0"/>
              <a:buChar char="•"/>
            </a:pPr>
            <a:endParaRPr lang="ru-RU" sz="2000" dirty="0" smtClean="0">
              <a:solidFill>
                <a:srgbClr val="0070C0"/>
              </a:solidFill>
              <a:latin typeface="+mn-lt"/>
            </a:endParaRPr>
          </a:p>
          <a:p>
            <a:pPr marL="285750" indent="-285750">
              <a:buFont typeface="Arial" panose="020B0604020202020204" pitchFamily="34" charset="0"/>
              <a:buChar char="•"/>
            </a:pPr>
            <a:endParaRPr lang="ru-RU" sz="2000" dirty="0">
              <a:solidFill>
                <a:srgbClr val="0070C0"/>
              </a:solidFill>
              <a:latin typeface="+mn-lt"/>
            </a:endParaRPr>
          </a:p>
          <a:p>
            <a:pPr marL="285750" indent="-285750">
              <a:buFont typeface="Arial" panose="020B0604020202020204" pitchFamily="34" charset="0"/>
              <a:buChar char="•"/>
            </a:pPr>
            <a:endParaRPr lang="ru-RU" sz="2000" dirty="0" smtClean="0">
              <a:solidFill>
                <a:srgbClr val="0070C0"/>
              </a:solidFill>
              <a:latin typeface="+mn-lt"/>
            </a:endParaRPr>
          </a:p>
          <a:p>
            <a:pPr marL="285750" indent="-285750">
              <a:buFont typeface="Arial" panose="020B0604020202020204" pitchFamily="34" charset="0"/>
              <a:buChar char="•"/>
            </a:pPr>
            <a:endParaRPr lang="ru-RU" sz="2000" dirty="0">
              <a:solidFill>
                <a:srgbClr val="0070C0"/>
              </a:solidFill>
              <a:latin typeface="+mn-lt"/>
            </a:endParaRPr>
          </a:p>
          <a:p>
            <a:pPr marL="285750" indent="-285750">
              <a:buFont typeface="Arial" panose="020B0604020202020204" pitchFamily="34" charset="0"/>
              <a:buChar char="•"/>
            </a:pPr>
            <a:endParaRPr lang="ru-RU" sz="2000" dirty="0">
              <a:solidFill>
                <a:srgbClr val="0070C0"/>
              </a:solidFill>
              <a:latin typeface="+mn-lt"/>
            </a:endParaRPr>
          </a:p>
          <a:p>
            <a:pPr marL="285750" indent="-285750">
              <a:buFont typeface="Arial" panose="020B0604020202020204" pitchFamily="34" charset="0"/>
              <a:buChar char="•"/>
            </a:pPr>
            <a:r>
              <a:rPr lang="ru-RU" sz="2000" dirty="0" smtClean="0">
                <a:solidFill>
                  <a:srgbClr val="0070C0"/>
                </a:solidFill>
                <a:latin typeface="+mn-lt"/>
              </a:rPr>
              <a:t>присутствие </a:t>
            </a:r>
            <a:r>
              <a:rPr lang="ru-RU" sz="2000" dirty="0">
                <a:solidFill>
                  <a:srgbClr val="0070C0"/>
                </a:solidFill>
                <a:latin typeface="+mn-lt"/>
              </a:rPr>
              <a:t>родителей во время адаптационного периода в группе</a:t>
            </a:r>
            <a:r>
              <a:rPr lang="ru-RU" sz="2000" dirty="0" smtClean="0">
                <a:solidFill>
                  <a:srgbClr val="0070C0"/>
                </a:solidFill>
                <a:latin typeface="+mn-lt"/>
              </a:rPr>
              <a:t>;</a:t>
            </a:r>
            <a:endParaRPr lang="ru-RU" sz="2000" dirty="0">
              <a:solidFill>
                <a:srgbClr val="0070C0"/>
              </a:solidFill>
              <a:latin typeface="+mn-lt"/>
            </a:endParaRPr>
          </a:p>
          <a:p>
            <a:pPr marL="285750" indent="-285750">
              <a:buFont typeface="Arial" panose="020B0604020202020204" pitchFamily="34" charset="0"/>
              <a:buChar char="•"/>
            </a:pPr>
            <a:r>
              <a:rPr lang="ru-RU" sz="2000" dirty="0" smtClean="0">
                <a:solidFill>
                  <a:srgbClr val="0070C0"/>
                </a:solidFill>
                <a:latin typeface="+mn-lt"/>
              </a:rPr>
              <a:t>укороченное </a:t>
            </a:r>
            <a:r>
              <a:rPr lang="ru-RU" sz="2000" dirty="0">
                <a:solidFill>
                  <a:srgbClr val="0070C0"/>
                </a:solidFill>
                <a:latin typeface="+mn-lt"/>
              </a:rPr>
              <a:t>время пребывание ребёнка в группе во время адаптационного периода; </a:t>
            </a:r>
          </a:p>
          <a:p>
            <a:pPr marL="285750" indent="-285750">
              <a:buFont typeface="Arial" panose="020B0604020202020204" pitchFamily="34" charset="0"/>
              <a:buChar char="•"/>
            </a:pPr>
            <a:r>
              <a:rPr lang="ru-RU" sz="2000" dirty="0" smtClean="0">
                <a:solidFill>
                  <a:srgbClr val="0070C0"/>
                </a:solidFill>
                <a:latin typeface="+mn-lt"/>
              </a:rPr>
              <a:t>алгоритмы </a:t>
            </a:r>
            <a:r>
              <a:rPr lang="ru-RU" sz="2000" dirty="0">
                <a:solidFill>
                  <a:srgbClr val="0070C0"/>
                </a:solidFill>
                <a:latin typeface="+mn-lt"/>
              </a:rPr>
              <a:t>«Я одеваюсь», «Учимся складывать вещи», « Я умываюсь».</a:t>
            </a:r>
          </a:p>
        </p:txBody>
      </p:sp>
      <p:pic>
        <p:nvPicPr>
          <p:cNvPr id="3074" name="Picture 2" descr="http://29.sadiki.by/sites/17/files/1332083887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756" y="4365104"/>
            <a:ext cx="3834430" cy="249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65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9745" y="270179"/>
            <a:ext cx="8670727" cy="1569660"/>
          </a:xfrm>
          <a:prstGeom prst="rect">
            <a:avLst/>
          </a:prstGeom>
          <a:noFill/>
          <a:ln w="9525">
            <a:noFill/>
            <a:miter lim="800000"/>
            <a:headEnd/>
            <a:tailEnd/>
          </a:ln>
        </p:spPr>
        <p:txBody>
          <a:bodyPr wrap="square">
            <a:spAutoFit/>
          </a:bodyPr>
          <a:lstStyle/>
          <a:p>
            <a:pPr algn="ctr"/>
            <a:r>
              <a:rPr lang="ru-RU" sz="3200" dirty="0" smtClean="0">
                <a:solidFill>
                  <a:srgbClr val="0070C0"/>
                </a:solidFill>
                <a:latin typeface="+mj-lt"/>
              </a:rPr>
              <a:t>ПРИНЦИПЫ ПОСТРОЕНИЯ ВЗАИМОДЕЙСТВИЯ С РОДИТЕЛЯМИ И ЕГО ОСНОВНАЯ ЦЕЛЬ</a:t>
            </a:r>
            <a:endParaRPr lang="ru-RU" sz="3200" dirty="0">
              <a:solidFill>
                <a:srgbClr val="0070C0"/>
              </a:solidFill>
              <a:latin typeface="+mj-lt"/>
            </a:endParaRPr>
          </a:p>
        </p:txBody>
      </p:sp>
      <p:sp>
        <p:nvSpPr>
          <p:cNvPr id="3" name="Прямоугольник 2"/>
          <p:cNvSpPr/>
          <p:nvPr/>
        </p:nvSpPr>
        <p:spPr>
          <a:xfrm>
            <a:off x="149745" y="1824315"/>
            <a:ext cx="7848872" cy="1631216"/>
          </a:xfrm>
          <a:prstGeom prst="rect">
            <a:avLst/>
          </a:prstGeom>
        </p:spPr>
        <p:txBody>
          <a:bodyPr wrap="square">
            <a:spAutoFit/>
          </a:bodyPr>
          <a:lstStyle/>
          <a:p>
            <a:r>
              <a:rPr lang="ru-RU" sz="2000" b="1" dirty="0" smtClean="0">
                <a:solidFill>
                  <a:srgbClr val="0070C0"/>
                </a:solidFill>
                <a:latin typeface="+mn-lt"/>
              </a:rPr>
              <a:t>Принципы построения взаимодействия с родителями: </a:t>
            </a:r>
          </a:p>
          <a:p>
            <a:pPr marL="285750" indent="-285750">
              <a:buFont typeface="Arial" panose="020B0604020202020204" pitchFamily="34" charset="0"/>
              <a:buChar char="•"/>
            </a:pPr>
            <a:r>
              <a:rPr lang="ru-RU" sz="2000" dirty="0" smtClean="0">
                <a:solidFill>
                  <a:srgbClr val="0070C0"/>
                </a:solidFill>
                <a:latin typeface="+mn-lt"/>
              </a:rPr>
              <a:t>общение </a:t>
            </a:r>
            <a:r>
              <a:rPr lang="ru-RU" sz="2000" dirty="0">
                <a:solidFill>
                  <a:srgbClr val="0070C0"/>
                </a:solidFill>
                <a:latin typeface="+mn-lt"/>
              </a:rPr>
              <a:t>на основе диалога, </a:t>
            </a:r>
            <a:endParaRPr lang="ru-RU" sz="2000" dirty="0" smtClean="0">
              <a:solidFill>
                <a:srgbClr val="0070C0"/>
              </a:solidFill>
              <a:latin typeface="+mn-lt"/>
            </a:endParaRPr>
          </a:p>
          <a:p>
            <a:pPr marL="285750" indent="-285750">
              <a:buFont typeface="Arial" panose="020B0604020202020204" pitchFamily="34" charset="0"/>
              <a:buChar char="•"/>
            </a:pPr>
            <a:r>
              <a:rPr lang="ru-RU" sz="2000" dirty="0" smtClean="0">
                <a:solidFill>
                  <a:srgbClr val="0070C0"/>
                </a:solidFill>
                <a:latin typeface="+mn-lt"/>
              </a:rPr>
              <a:t>открытость</a:t>
            </a:r>
            <a:r>
              <a:rPr lang="ru-RU" sz="2000" dirty="0">
                <a:solidFill>
                  <a:srgbClr val="0070C0"/>
                </a:solidFill>
                <a:latin typeface="+mn-lt"/>
              </a:rPr>
              <a:t>, </a:t>
            </a:r>
            <a:endParaRPr lang="ru-RU" sz="2000" dirty="0" smtClean="0">
              <a:solidFill>
                <a:srgbClr val="0070C0"/>
              </a:solidFill>
              <a:latin typeface="+mn-lt"/>
            </a:endParaRPr>
          </a:p>
          <a:p>
            <a:pPr marL="285750" indent="-285750">
              <a:buFont typeface="Arial" panose="020B0604020202020204" pitchFamily="34" charset="0"/>
              <a:buChar char="•"/>
            </a:pPr>
            <a:r>
              <a:rPr lang="ru-RU" sz="2000" dirty="0" smtClean="0">
                <a:solidFill>
                  <a:srgbClr val="0070C0"/>
                </a:solidFill>
                <a:latin typeface="+mn-lt"/>
              </a:rPr>
              <a:t>искренность </a:t>
            </a:r>
            <a:r>
              <a:rPr lang="ru-RU" sz="2000" dirty="0">
                <a:solidFill>
                  <a:srgbClr val="0070C0"/>
                </a:solidFill>
                <a:latin typeface="+mn-lt"/>
              </a:rPr>
              <a:t>в общении, </a:t>
            </a:r>
            <a:endParaRPr lang="ru-RU" sz="2000" dirty="0" smtClean="0">
              <a:solidFill>
                <a:srgbClr val="0070C0"/>
              </a:solidFill>
              <a:latin typeface="+mn-lt"/>
            </a:endParaRPr>
          </a:p>
          <a:p>
            <a:pPr marL="285750" indent="-285750">
              <a:buFont typeface="Arial" panose="020B0604020202020204" pitchFamily="34" charset="0"/>
              <a:buChar char="•"/>
            </a:pPr>
            <a:r>
              <a:rPr lang="ru-RU" sz="2000" dirty="0" smtClean="0">
                <a:solidFill>
                  <a:srgbClr val="0070C0"/>
                </a:solidFill>
                <a:latin typeface="+mn-lt"/>
              </a:rPr>
              <a:t>отказ </a:t>
            </a:r>
            <a:r>
              <a:rPr lang="ru-RU" sz="2000" dirty="0">
                <a:solidFill>
                  <a:srgbClr val="0070C0"/>
                </a:solidFill>
                <a:latin typeface="+mn-lt"/>
              </a:rPr>
              <a:t>от критики и оценки партнера по общению.</a:t>
            </a:r>
            <a:r>
              <a:rPr lang="ru-RU" dirty="0"/>
              <a:t> </a:t>
            </a:r>
            <a:endParaRPr lang="ru-RU" dirty="0" smtClean="0"/>
          </a:p>
        </p:txBody>
      </p:sp>
      <p:sp>
        <p:nvSpPr>
          <p:cNvPr id="4" name="Прямоугольник 3"/>
          <p:cNvSpPr/>
          <p:nvPr/>
        </p:nvSpPr>
        <p:spPr>
          <a:xfrm>
            <a:off x="149745" y="3356992"/>
            <a:ext cx="8886751" cy="1600438"/>
          </a:xfrm>
          <a:prstGeom prst="rect">
            <a:avLst/>
          </a:prstGeom>
        </p:spPr>
        <p:txBody>
          <a:bodyPr wrap="square">
            <a:spAutoFit/>
          </a:bodyPr>
          <a:lstStyle/>
          <a:p>
            <a:pPr algn="just"/>
            <a:r>
              <a:rPr lang="ru-RU" sz="2000" b="1" dirty="0" smtClean="0">
                <a:solidFill>
                  <a:srgbClr val="0070C0"/>
                </a:solidFill>
                <a:latin typeface="+mn-lt"/>
              </a:rPr>
              <a:t>Основная </a:t>
            </a:r>
            <a:r>
              <a:rPr lang="ru-RU" sz="2000" b="1" dirty="0">
                <a:solidFill>
                  <a:srgbClr val="0070C0"/>
                </a:solidFill>
                <a:latin typeface="+mn-lt"/>
              </a:rPr>
              <a:t>цель </a:t>
            </a:r>
            <a:r>
              <a:rPr lang="ru-RU" sz="2000" dirty="0">
                <a:solidFill>
                  <a:srgbClr val="0070C0"/>
                </a:solidFill>
                <a:latin typeface="+mn-lt"/>
              </a:rPr>
              <a:t>всех видов форм взаимодействия ДОУ с семьей – установление доверительных отношений </a:t>
            </a:r>
            <a:r>
              <a:rPr lang="ru-RU" sz="2000" dirty="0" smtClean="0">
                <a:solidFill>
                  <a:srgbClr val="0070C0"/>
                </a:solidFill>
                <a:latin typeface="+mn-lt"/>
              </a:rPr>
              <a:t>между </a:t>
            </a:r>
            <a:r>
              <a:rPr lang="ru-RU" sz="2000" dirty="0">
                <a:solidFill>
                  <a:srgbClr val="0070C0"/>
                </a:solidFill>
                <a:latin typeface="+mn-lt"/>
              </a:rPr>
              <a:t>детьми, родителями и педагогами, объединение их в одну команду, воспитание потребности делится друг с другом своими проблемами и совместно их решать. </a:t>
            </a:r>
          </a:p>
          <a:p>
            <a:endParaRPr lang="ru-RU" dirty="0"/>
          </a:p>
        </p:txBody>
      </p:sp>
      <p:pic>
        <p:nvPicPr>
          <p:cNvPr id="5" name="Picture 2" descr="http://sch2001.ru/userImages/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936" y="4653136"/>
            <a:ext cx="5652120" cy="209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038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400" y="1196752"/>
            <a:ext cx="8496944" cy="2215991"/>
          </a:xfrm>
          <a:prstGeom prst="rect">
            <a:avLst/>
          </a:prstGeom>
        </p:spPr>
        <p:txBody>
          <a:bodyPr wrap="square">
            <a:spAutoFit/>
          </a:bodyPr>
          <a:lstStyle/>
          <a:p>
            <a:pPr marL="457200" indent="-457200" algn="just">
              <a:buFont typeface="+mj-lt"/>
              <a:buAutoNum type="arabicPeriod"/>
            </a:pPr>
            <a:r>
              <a:rPr lang="ru-RU" sz="2000" i="1" dirty="0" smtClean="0">
                <a:solidFill>
                  <a:srgbClr val="0070C0"/>
                </a:solidFill>
                <a:latin typeface="+mn-lt"/>
              </a:rPr>
              <a:t>Информирование </a:t>
            </a:r>
            <a:r>
              <a:rPr lang="ru-RU" sz="2000" i="1" dirty="0">
                <a:solidFill>
                  <a:srgbClr val="0070C0"/>
                </a:solidFill>
                <a:latin typeface="+mn-lt"/>
              </a:rPr>
              <a:t>о проблемах адаптации. Объяснение целей и задач своей работы. </a:t>
            </a:r>
          </a:p>
          <a:p>
            <a:pPr marL="457200" indent="-457200" algn="just">
              <a:buFont typeface="+mj-lt"/>
              <a:buAutoNum type="arabicPeriod"/>
            </a:pPr>
            <a:r>
              <a:rPr lang="ru-RU" sz="2000" i="1" dirty="0" smtClean="0">
                <a:solidFill>
                  <a:srgbClr val="0070C0"/>
                </a:solidFill>
                <a:latin typeface="+mn-lt"/>
              </a:rPr>
              <a:t>Составление </a:t>
            </a:r>
            <a:r>
              <a:rPr lang="ru-RU" sz="2000" i="1" dirty="0">
                <a:solidFill>
                  <a:srgbClr val="0070C0"/>
                </a:solidFill>
                <a:latin typeface="+mn-lt"/>
              </a:rPr>
              <a:t>семейного </a:t>
            </a:r>
            <a:r>
              <a:rPr lang="ru-RU" sz="2000" i="1" dirty="0" smtClean="0">
                <a:solidFill>
                  <a:srgbClr val="0070C0"/>
                </a:solidFill>
                <a:latin typeface="+mn-lt"/>
              </a:rPr>
              <a:t>анамнеза</a:t>
            </a:r>
            <a:r>
              <a:rPr lang="ru-RU" sz="2000" i="1" dirty="0">
                <a:solidFill>
                  <a:srgbClr val="0070C0"/>
                </a:solidFill>
                <a:latin typeface="+mn-lt"/>
              </a:rPr>
              <a:t> </a:t>
            </a:r>
            <a:r>
              <a:rPr lang="ru-RU" sz="2000" i="1" dirty="0" smtClean="0">
                <a:solidFill>
                  <a:srgbClr val="0070C0"/>
                </a:solidFill>
                <a:latin typeface="+mn-lt"/>
              </a:rPr>
              <a:t>(сбор сведений о ребенке и его семье).</a:t>
            </a:r>
            <a:endParaRPr lang="ru-RU" sz="2000" i="1" dirty="0">
              <a:solidFill>
                <a:srgbClr val="0070C0"/>
              </a:solidFill>
              <a:latin typeface="+mn-lt"/>
            </a:endParaRPr>
          </a:p>
          <a:p>
            <a:pPr marL="457200" indent="-457200" algn="just">
              <a:buFont typeface="+mj-lt"/>
              <a:buAutoNum type="arabicPeriod"/>
            </a:pPr>
            <a:r>
              <a:rPr lang="ru-RU" sz="2000" i="1" dirty="0" smtClean="0">
                <a:solidFill>
                  <a:srgbClr val="0070C0"/>
                </a:solidFill>
                <a:latin typeface="+mn-lt"/>
              </a:rPr>
              <a:t>Установление </a:t>
            </a:r>
            <a:r>
              <a:rPr lang="ru-RU" sz="2000" i="1" dirty="0">
                <a:solidFill>
                  <a:srgbClr val="0070C0"/>
                </a:solidFill>
                <a:latin typeface="+mn-lt"/>
              </a:rPr>
              <a:t>доверительных отношений между сотрудниками </a:t>
            </a:r>
            <a:r>
              <a:rPr lang="ru-RU" sz="2000" i="1" dirty="0" smtClean="0">
                <a:solidFill>
                  <a:srgbClr val="0070C0"/>
                </a:solidFill>
                <a:latin typeface="+mn-lt"/>
              </a:rPr>
              <a:t>ДОУ </a:t>
            </a:r>
            <a:r>
              <a:rPr lang="ru-RU" sz="2000" i="1" dirty="0">
                <a:solidFill>
                  <a:srgbClr val="0070C0"/>
                </a:solidFill>
                <a:latin typeface="+mn-lt"/>
              </a:rPr>
              <a:t>и родителями. </a:t>
            </a:r>
            <a:endParaRPr lang="ru-RU" sz="2000" i="1" dirty="0" smtClean="0">
              <a:solidFill>
                <a:srgbClr val="0070C0"/>
              </a:solidFill>
              <a:latin typeface="+mn-lt"/>
            </a:endParaRPr>
          </a:p>
          <a:p>
            <a:pPr algn="just"/>
            <a:endParaRPr lang="ru-RU" i="1" dirty="0" smtClean="0">
              <a:solidFill>
                <a:srgbClr val="0070C0"/>
              </a:solidFill>
              <a:latin typeface="+mn-lt"/>
            </a:endParaRPr>
          </a:p>
        </p:txBody>
      </p:sp>
      <p:sp>
        <p:nvSpPr>
          <p:cNvPr id="3" name="TextBox 2"/>
          <p:cNvSpPr txBox="1">
            <a:spLocks noChangeArrowheads="1"/>
          </p:cNvSpPr>
          <p:nvPr/>
        </p:nvSpPr>
        <p:spPr bwMode="auto">
          <a:xfrm>
            <a:off x="240509" y="396442"/>
            <a:ext cx="8670727" cy="584775"/>
          </a:xfrm>
          <a:prstGeom prst="rect">
            <a:avLst/>
          </a:prstGeom>
          <a:noFill/>
          <a:ln w="9525">
            <a:noFill/>
            <a:miter lim="800000"/>
            <a:headEnd/>
            <a:tailEnd/>
          </a:ln>
        </p:spPr>
        <p:txBody>
          <a:bodyPr wrap="square">
            <a:spAutoFit/>
          </a:bodyPr>
          <a:lstStyle/>
          <a:p>
            <a:pPr algn="ctr"/>
            <a:r>
              <a:rPr lang="ru-RU" sz="3200" dirty="0" smtClean="0">
                <a:solidFill>
                  <a:srgbClr val="0070C0"/>
                </a:solidFill>
                <a:latin typeface="+mj-lt"/>
              </a:rPr>
              <a:t>ЭТАПЫ РАБОТЫ С РОДИТЕЛЯМИ</a:t>
            </a:r>
            <a:endParaRPr lang="ru-RU" sz="3200" dirty="0">
              <a:solidFill>
                <a:srgbClr val="0070C0"/>
              </a:solidFill>
              <a:latin typeface="+mj-lt"/>
            </a:endParaRPr>
          </a:p>
        </p:txBody>
      </p:sp>
      <p:pic>
        <p:nvPicPr>
          <p:cNvPr id="5122" name="Picture 2" descr="http://cs608827.vk.me/v608827616/18af/heEj9PnQly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9989" y="3759740"/>
            <a:ext cx="2046188" cy="281193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3568" y="3759740"/>
            <a:ext cx="6048672" cy="2862322"/>
          </a:xfrm>
          <a:prstGeom prst="rect">
            <a:avLst/>
          </a:prstGeom>
        </p:spPr>
        <p:txBody>
          <a:bodyPr wrap="square">
            <a:spAutoFit/>
          </a:bodyPr>
          <a:lstStyle/>
          <a:p>
            <a:pPr algn="just"/>
            <a:r>
              <a:rPr lang="ru-RU" sz="2000" dirty="0">
                <a:solidFill>
                  <a:srgbClr val="0070C0"/>
                </a:solidFill>
                <a:latin typeface="+mn-lt"/>
              </a:rPr>
              <a:t>Процесс адаптации ребенка, во многом зависит от того, как сумеет воспитатель понять нужды, интересы, наклонности ребенка, своевременно снять эмоциональное напряжение, согласовать методику проведения режимных процессов с семьей. </a:t>
            </a:r>
          </a:p>
          <a:p>
            <a:pPr algn="just"/>
            <a:r>
              <a:rPr lang="ru-RU" sz="2000" dirty="0">
                <a:solidFill>
                  <a:srgbClr val="0070C0"/>
                </a:solidFill>
                <a:latin typeface="+mn-lt"/>
              </a:rPr>
              <a:t>По отношению к детям, нуждающимся в тесном контакте с близкими людьми, работа с семьей должна быть более глубокой и объемной</a:t>
            </a:r>
            <a:r>
              <a:rPr lang="ru-RU" dirty="0">
                <a:solidFill>
                  <a:srgbClr val="0070C0"/>
                </a:solidFill>
              </a:rPr>
              <a:t>. </a:t>
            </a:r>
          </a:p>
        </p:txBody>
      </p:sp>
    </p:spTree>
    <p:extLst>
      <p:ext uri="{BB962C8B-B14F-4D97-AF65-F5344CB8AC3E}">
        <p14:creationId xmlns:p14="http://schemas.microsoft.com/office/powerpoint/2010/main" val="665368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229935" y="878647"/>
            <a:ext cx="8532440" cy="5786199"/>
          </a:xfrm>
          <a:prstGeom prst="rect">
            <a:avLst/>
          </a:prstGeom>
          <a:noFill/>
          <a:ln w="9525">
            <a:noFill/>
            <a:miter lim="800000"/>
            <a:headEnd/>
            <a:tailEnd/>
          </a:ln>
          <a:effectLst/>
        </p:spPr>
        <p:txBody>
          <a:bodyPr wrap="square" anchor="ctr">
            <a:spAutoFit/>
          </a:bodyPr>
          <a:lstStyle/>
          <a:p>
            <a:pPr marL="457200" indent="-457200" algn="just">
              <a:buAutoNum type="arabicPeriod"/>
            </a:pPr>
            <a:r>
              <a:rPr lang="ru-RU" sz="2000" dirty="0" smtClean="0">
                <a:solidFill>
                  <a:srgbClr val="0070C0"/>
                </a:solidFill>
                <a:latin typeface="+mn-lt"/>
              </a:rPr>
              <a:t>Необходимо провести первое знакомство родителей и ребенка с ДОУ:</a:t>
            </a:r>
            <a:r>
              <a:rPr lang="ru-RU" sz="2000" dirty="0">
                <a:solidFill>
                  <a:srgbClr val="0070C0"/>
                </a:solidFill>
                <a:latin typeface="+mn-lt"/>
              </a:rPr>
              <a:t> </a:t>
            </a:r>
            <a:r>
              <a:rPr lang="ru-RU" sz="2000" dirty="0" smtClean="0">
                <a:solidFill>
                  <a:srgbClr val="0070C0"/>
                </a:solidFill>
                <a:latin typeface="+mn-lt"/>
              </a:rPr>
              <a:t>родителям вместе с ребенком прийти на детский праздник; проконсультироваться у психолога; посетить занятия; пройти с экскурсией по ДОУ; посетить «День открытых дверей».</a:t>
            </a:r>
          </a:p>
          <a:p>
            <a:pPr marL="457200" indent="-457200" algn="just">
              <a:buAutoNum type="arabicPeriod"/>
            </a:pPr>
            <a:r>
              <a:rPr lang="ru-RU" sz="2000" dirty="0" smtClean="0">
                <a:solidFill>
                  <a:srgbClr val="0070C0"/>
                </a:solidFill>
                <a:latin typeface="+mn-lt"/>
              </a:rPr>
              <a:t>Родителям желательно познакомиться с группой, куда будет ходить ребенок, с сотрудниками, работающими там.</a:t>
            </a:r>
          </a:p>
          <a:p>
            <a:pPr marL="457200" indent="-457200" algn="just">
              <a:buAutoNum type="arabicPeriod"/>
            </a:pPr>
            <a:r>
              <a:rPr lang="ru-RU" sz="2000" dirty="0" smtClean="0">
                <a:solidFill>
                  <a:srgbClr val="0070C0"/>
                </a:solidFill>
                <a:latin typeface="+mn-lt"/>
              </a:rPr>
              <a:t>В адаптационный период нежелательно разрушать любые привычки, в том числе и вредные (например, если ребенок сосет палец, не засыпает без соски или пения и т.п.), так как это осложнит приспособление к новым условиям. На момент поступления в детский сад необходимо предупреждать воспитателя о «особых» привычках ребенка, если таковые имеются.</a:t>
            </a:r>
          </a:p>
          <a:p>
            <a:pPr marL="457200" indent="-457200" algn="just">
              <a:buAutoNum type="arabicPeriod"/>
            </a:pPr>
            <a:r>
              <a:rPr lang="ru-RU" sz="2000" dirty="0" smtClean="0">
                <a:solidFill>
                  <a:srgbClr val="0070C0"/>
                </a:solidFill>
                <a:latin typeface="+mn-lt"/>
              </a:rPr>
              <a:t>Необходимо тренировать у ребенка систему адаптационных механизмов, приучать его к ситуациям, в которых требуется менять формы поведения.</a:t>
            </a:r>
          </a:p>
          <a:p>
            <a:pPr marL="457200" indent="-457200" algn="just">
              <a:buAutoNum type="arabicPeriod"/>
            </a:pPr>
            <a:r>
              <a:rPr lang="ru-RU" sz="2000" dirty="0" smtClean="0">
                <a:solidFill>
                  <a:srgbClr val="0070C0"/>
                </a:solidFill>
                <a:latin typeface="+mn-lt"/>
              </a:rPr>
              <a:t>Родителям в домашних условиях нужно придерживаться режима дня максимально приближенного к режиму в ДОУ.</a:t>
            </a:r>
            <a:r>
              <a:rPr lang="ru-RU" sz="1200" dirty="0" smtClean="0"/>
              <a:t/>
            </a:r>
            <a:br>
              <a:rPr lang="ru-RU" sz="1200" dirty="0" smtClean="0"/>
            </a:br>
            <a:endParaRPr lang="ru-RU" dirty="0"/>
          </a:p>
        </p:txBody>
      </p:sp>
      <p:sp>
        <p:nvSpPr>
          <p:cNvPr id="2" name="Прямоугольник 1"/>
          <p:cNvSpPr/>
          <p:nvPr/>
        </p:nvSpPr>
        <p:spPr>
          <a:xfrm>
            <a:off x="-481019" y="188640"/>
            <a:ext cx="9954348" cy="584775"/>
          </a:xfrm>
          <a:prstGeom prst="rect">
            <a:avLst/>
          </a:prstGeom>
        </p:spPr>
        <p:txBody>
          <a:bodyPr wrap="square">
            <a:spAutoFit/>
          </a:bodyPr>
          <a:lstStyle/>
          <a:p>
            <a:pPr algn="ctr"/>
            <a:r>
              <a:rPr lang="ru-RU" sz="3200" dirty="0" smtClean="0">
                <a:solidFill>
                  <a:srgbClr val="0070C0"/>
                </a:solidFill>
                <a:latin typeface="+mj-lt"/>
              </a:rPr>
              <a:t>РЕКОМЕНДАЦИИ ДЛЯ РОДИТЕЛЕЙ</a:t>
            </a:r>
            <a:endParaRPr lang="ru-RU" sz="3200" dirty="0">
              <a:solidFill>
                <a:srgbClr val="0070C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395536" y="917913"/>
            <a:ext cx="8496944" cy="5632311"/>
          </a:xfrm>
          <a:prstGeom prst="rect">
            <a:avLst/>
          </a:prstGeom>
          <a:noFill/>
          <a:ln w="9525">
            <a:noFill/>
            <a:miter lim="800000"/>
            <a:headEnd/>
            <a:tailEnd/>
          </a:ln>
          <a:effectLst/>
        </p:spPr>
        <p:txBody>
          <a:bodyPr wrap="square" anchor="ctr">
            <a:spAutoFit/>
          </a:bodyPr>
          <a:lstStyle/>
          <a:p>
            <a:pPr marL="457200" indent="-457200" algn="just">
              <a:buFont typeface="+mj-lt"/>
              <a:buAutoNum type="arabicPeriod" startAt="6"/>
            </a:pPr>
            <a:r>
              <a:rPr lang="ru-RU" sz="2000" dirty="0" smtClean="0">
                <a:solidFill>
                  <a:srgbClr val="0070C0"/>
                </a:solidFill>
                <a:latin typeface="+mn-lt"/>
              </a:rPr>
              <a:t>Готовиться </a:t>
            </a:r>
            <a:r>
              <a:rPr lang="ru-RU" sz="2000" dirty="0">
                <a:solidFill>
                  <a:srgbClr val="0070C0"/>
                </a:solidFill>
                <a:latin typeface="+mn-lt"/>
              </a:rPr>
              <a:t>к посещению сада лучше вместе. Ребенок будет более заинтересован в посещении ДОУ, если родители, покупая необходимые вещи, будут привлекать и ребенка.</a:t>
            </a:r>
          </a:p>
          <a:p>
            <a:pPr marL="457200" indent="-457200" algn="just">
              <a:buAutoNum type="arabicPeriod" startAt="6"/>
            </a:pPr>
            <a:r>
              <a:rPr lang="ru-RU" sz="2000" dirty="0">
                <a:solidFill>
                  <a:srgbClr val="0070C0"/>
                </a:solidFill>
                <a:latin typeface="+mn-lt"/>
              </a:rPr>
              <a:t>Накануне первого посещения детского сада необходимо напомнить малышу, что завтра он идет в группу, и ответить на все вопросы</a:t>
            </a:r>
            <a:r>
              <a:rPr lang="ru-RU" sz="2000" dirty="0" smtClean="0">
                <a:solidFill>
                  <a:srgbClr val="0070C0"/>
                </a:solidFill>
                <a:latin typeface="+mn-lt"/>
              </a:rPr>
              <a:t>.</a:t>
            </a:r>
          </a:p>
          <a:p>
            <a:pPr marL="457200" indent="-457200" algn="just">
              <a:buAutoNum type="arabicPeriod" startAt="6"/>
            </a:pPr>
            <a:r>
              <a:rPr lang="ru-RU" sz="2000" dirty="0" smtClean="0">
                <a:solidFill>
                  <a:srgbClr val="0070C0"/>
                </a:solidFill>
                <a:latin typeface="+mn-lt"/>
              </a:rPr>
              <a:t>Рекомендуется </a:t>
            </a:r>
            <a:r>
              <a:rPr lang="ru-RU" sz="2000" dirty="0">
                <a:solidFill>
                  <a:srgbClr val="0070C0"/>
                </a:solidFill>
                <a:latin typeface="+mn-lt"/>
              </a:rPr>
              <a:t>укороченный день. Адаптация детей в основном начинается в летний оздоровительный период (этот этап самый рациональный), когда малыши большую часть времени проводят на прогулке, что способствует более легкой адаптации, так как дети имеют больше возможности находиться в привычной, естественной обстановке: играть с песком, водой, которые являются прекрасными психопрофилактическими </a:t>
            </a:r>
            <a:r>
              <a:rPr lang="ru-RU" sz="2000" dirty="0" smtClean="0">
                <a:solidFill>
                  <a:srgbClr val="0070C0"/>
                </a:solidFill>
                <a:latin typeface="+mn-lt"/>
              </a:rPr>
              <a:t>средствами.</a:t>
            </a:r>
          </a:p>
          <a:p>
            <a:pPr marL="457200" indent="-457200" algn="just">
              <a:buAutoNum type="arabicPeriod" startAt="6"/>
            </a:pPr>
            <a:r>
              <a:rPr lang="ru-RU" sz="2000" dirty="0" smtClean="0">
                <a:solidFill>
                  <a:srgbClr val="0070C0"/>
                </a:solidFill>
                <a:latin typeface="+mn-lt"/>
              </a:rPr>
              <a:t>Первые </a:t>
            </a:r>
            <a:r>
              <a:rPr lang="ru-RU" sz="2000" dirty="0">
                <a:solidFill>
                  <a:srgbClr val="0070C0"/>
                </a:solidFill>
                <a:latin typeface="+mn-lt"/>
              </a:rPr>
              <a:t>несколько дней (приблизительно неделя, иногда до трех недель) желательно присутствие родителей в группе, на прогулке вместе с ребенком, т.к. с мамой ребенок </a:t>
            </a:r>
            <a:r>
              <a:rPr lang="ru-RU" sz="2000" dirty="0" smtClean="0">
                <a:solidFill>
                  <a:srgbClr val="0070C0"/>
                </a:solidFill>
                <a:latin typeface="+mn-lt"/>
              </a:rPr>
              <a:t>будет чувствовать </a:t>
            </a:r>
            <a:r>
              <a:rPr lang="ru-RU" sz="2000" dirty="0">
                <a:solidFill>
                  <a:srgbClr val="0070C0"/>
                </a:solidFill>
                <a:latin typeface="+mn-lt"/>
              </a:rPr>
              <a:t>себя уверенно и спокойно. Мама </a:t>
            </a:r>
            <a:r>
              <a:rPr lang="ru-RU" sz="2000" dirty="0" smtClean="0">
                <a:solidFill>
                  <a:srgbClr val="0070C0"/>
                </a:solidFill>
                <a:latin typeface="+mn-lt"/>
              </a:rPr>
              <a:t>сможет </a:t>
            </a:r>
            <a:r>
              <a:rPr lang="ru-RU" sz="2000" dirty="0">
                <a:solidFill>
                  <a:srgbClr val="0070C0"/>
                </a:solidFill>
                <a:latin typeface="+mn-lt"/>
              </a:rPr>
              <a:t>помочь </a:t>
            </a:r>
            <a:r>
              <a:rPr lang="ru-RU" sz="2000" dirty="0" smtClean="0">
                <a:solidFill>
                  <a:srgbClr val="0070C0"/>
                </a:solidFill>
                <a:latin typeface="+mn-lt"/>
              </a:rPr>
              <a:t>одеть </a:t>
            </a:r>
            <a:r>
              <a:rPr lang="ru-RU" sz="2000" dirty="0">
                <a:solidFill>
                  <a:srgbClr val="0070C0"/>
                </a:solidFill>
                <a:latin typeface="+mn-lt"/>
              </a:rPr>
              <a:t>других детей, принять участие в игре, </a:t>
            </a:r>
            <a:r>
              <a:rPr lang="ru-RU" sz="2000" dirty="0" smtClean="0">
                <a:solidFill>
                  <a:srgbClr val="0070C0"/>
                </a:solidFill>
                <a:latin typeface="+mn-lt"/>
              </a:rPr>
              <a:t>поучаствовать </a:t>
            </a:r>
            <a:r>
              <a:rPr lang="ru-RU" sz="2000" dirty="0">
                <a:solidFill>
                  <a:srgbClr val="0070C0"/>
                </a:solidFill>
                <a:latin typeface="+mn-lt"/>
              </a:rPr>
              <a:t>в процессе кормления своего </a:t>
            </a:r>
            <a:r>
              <a:rPr lang="ru-RU" sz="2000" dirty="0" smtClean="0">
                <a:solidFill>
                  <a:srgbClr val="0070C0"/>
                </a:solidFill>
                <a:latin typeface="+mn-lt"/>
              </a:rPr>
              <a:t>ребенка, других малышей</a:t>
            </a:r>
            <a:r>
              <a:rPr lang="ru-RU" sz="2000" dirty="0">
                <a:solidFill>
                  <a:srgbClr val="0070C0"/>
                </a:solidFill>
                <a:latin typeface="+mn-lt"/>
              </a:rPr>
              <a:t>. </a:t>
            </a:r>
          </a:p>
        </p:txBody>
      </p:sp>
      <p:sp>
        <p:nvSpPr>
          <p:cNvPr id="3" name="Прямоугольник 2"/>
          <p:cNvSpPr/>
          <p:nvPr/>
        </p:nvSpPr>
        <p:spPr>
          <a:xfrm>
            <a:off x="-481019" y="188640"/>
            <a:ext cx="9954348" cy="584775"/>
          </a:xfrm>
          <a:prstGeom prst="rect">
            <a:avLst/>
          </a:prstGeom>
        </p:spPr>
        <p:txBody>
          <a:bodyPr wrap="square">
            <a:spAutoFit/>
          </a:bodyPr>
          <a:lstStyle/>
          <a:p>
            <a:pPr algn="ctr"/>
            <a:r>
              <a:rPr lang="ru-RU" sz="3200" dirty="0" smtClean="0">
                <a:solidFill>
                  <a:srgbClr val="0070C0"/>
                </a:solidFill>
                <a:latin typeface="+mj-lt"/>
              </a:rPr>
              <a:t>РЕКОМЕНДАЦИИ ДЛЯ РОДИТЕЛЕЙ</a:t>
            </a:r>
            <a:endParaRPr lang="ru-RU" sz="3200" dirty="0">
              <a:solidFill>
                <a:srgbClr val="0070C0"/>
              </a:solidFill>
              <a:latin typeface="+mj-lt"/>
            </a:endParaRPr>
          </a:p>
        </p:txBody>
      </p:sp>
    </p:spTree>
    <p:extLst>
      <p:ext uri="{BB962C8B-B14F-4D97-AF65-F5344CB8AC3E}">
        <p14:creationId xmlns:p14="http://schemas.microsoft.com/office/powerpoint/2010/main" val="393518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539552" y="952274"/>
            <a:ext cx="8208912" cy="4708981"/>
          </a:xfrm>
          <a:prstGeom prst="rect">
            <a:avLst/>
          </a:prstGeom>
          <a:noFill/>
          <a:ln w="9525">
            <a:noFill/>
            <a:miter lim="800000"/>
            <a:headEnd/>
            <a:tailEnd/>
          </a:ln>
          <a:effectLst/>
        </p:spPr>
        <p:txBody>
          <a:bodyPr wrap="square" anchor="ctr">
            <a:spAutoFit/>
          </a:bodyPr>
          <a:lstStyle/>
          <a:p>
            <a:pPr marL="468000" algn="just"/>
            <a:r>
              <a:rPr lang="ru-RU" sz="2000" dirty="0">
                <a:solidFill>
                  <a:srgbClr val="0070C0"/>
                </a:solidFill>
                <a:latin typeface="+mn-lt"/>
              </a:rPr>
              <a:t>Игры и игрушки </a:t>
            </a:r>
            <a:r>
              <a:rPr lang="ru-RU" sz="2000" dirty="0" smtClean="0">
                <a:solidFill>
                  <a:srgbClr val="0070C0"/>
                </a:solidFill>
                <a:latin typeface="+mn-lt"/>
              </a:rPr>
              <a:t>будут вызывать </a:t>
            </a:r>
            <a:r>
              <a:rPr lang="ru-RU" sz="2000" dirty="0">
                <a:solidFill>
                  <a:srgbClr val="0070C0"/>
                </a:solidFill>
                <a:latin typeface="+mn-lt"/>
              </a:rPr>
              <a:t>у ребенка острый интерес. Любознательность и активность </a:t>
            </a:r>
            <a:r>
              <a:rPr lang="ru-RU" sz="2000" dirty="0" smtClean="0">
                <a:solidFill>
                  <a:srgbClr val="0070C0"/>
                </a:solidFill>
                <a:latin typeface="+mn-lt"/>
              </a:rPr>
              <a:t>будут побуждать </a:t>
            </a:r>
            <a:r>
              <a:rPr lang="ru-RU" sz="2000" dirty="0">
                <a:solidFill>
                  <a:srgbClr val="0070C0"/>
                </a:solidFill>
                <a:latin typeface="+mn-lt"/>
              </a:rPr>
              <a:t>его ненадолго </a:t>
            </a:r>
            <a:r>
              <a:rPr lang="ru-RU" sz="2000" dirty="0" smtClean="0">
                <a:solidFill>
                  <a:srgbClr val="0070C0"/>
                </a:solidFill>
                <a:latin typeface="+mn-lt"/>
              </a:rPr>
              <a:t>отлучаться </a:t>
            </a:r>
            <a:r>
              <a:rPr lang="ru-RU" sz="2000" dirty="0">
                <a:solidFill>
                  <a:srgbClr val="0070C0"/>
                </a:solidFill>
                <a:latin typeface="+mn-lt"/>
              </a:rPr>
              <a:t>от мамы для игры. При этом малыш иногда </a:t>
            </a:r>
            <a:r>
              <a:rPr lang="ru-RU" sz="2000" dirty="0" smtClean="0">
                <a:solidFill>
                  <a:srgbClr val="0070C0"/>
                </a:solidFill>
                <a:latin typeface="+mn-lt"/>
              </a:rPr>
              <a:t>будет недалеко уходить </a:t>
            </a:r>
            <a:r>
              <a:rPr lang="ru-RU" sz="2000" dirty="0">
                <a:solidFill>
                  <a:srgbClr val="0070C0"/>
                </a:solidFill>
                <a:latin typeface="+mn-lt"/>
              </a:rPr>
              <a:t>от мамы, постоянно </a:t>
            </a:r>
            <a:r>
              <a:rPr lang="ru-RU" sz="2000" dirty="0" smtClean="0">
                <a:solidFill>
                  <a:srgbClr val="0070C0"/>
                </a:solidFill>
                <a:latin typeface="+mn-lt"/>
              </a:rPr>
              <a:t>возвращаться </a:t>
            </a:r>
            <a:r>
              <a:rPr lang="ru-RU" sz="2000" dirty="0">
                <a:solidFill>
                  <a:srgbClr val="0070C0"/>
                </a:solidFill>
                <a:latin typeface="+mn-lt"/>
              </a:rPr>
              <a:t>за эмоциональной «подпиткой». </a:t>
            </a:r>
            <a:r>
              <a:rPr lang="ru-RU" sz="2000" dirty="0" smtClean="0">
                <a:solidFill>
                  <a:srgbClr val="0070C0"/>
                </a:solidFill>
                <a:latin typeface="+mn-lt"/>
              </a:rPr>
              <a:t>Сначала </a:t>
            </a:r>
            <a:r>
              <a:rPr lang="ru-RU" sz="2000" dirty="0">
                <a:solidFill>
                  <a:srgbClr val="0070C0"/>
                </a:solidFill>
                <a:latin typeface="+mn-lt"/>
              </a:rPr>
              <a:t>проявления самостоятельности </a:t>
            </a:r>
            <a:r>
              <a:rPr lang="ru-RU" sz="2000" dirty="0" smtClean="0">
                <a:solidFill>
                  <a:srgbClr val="0070C0"/>
                </a:solidFill>
                <a:latin typeface="+mn-lt"/>
              </a:rPr>
              <a:t>будут очень </a:t>
            </a:r>
            <a:r>
              <a:rPr lang="ru-RU" sz="2000" dirty="0">
                <a:solidFill>
                  <a:srgbClr val="0070C0"/>
                </a:solidFill>
                <a:latin typeface="+mn-lt"/>
              </a:rPr>
              <a:t>не долговременны, но постепенно малыш </a:t>
            </a:r>
            <a:r>
              <a:rPr lang="ru-RU" sz="2000" dirty="0" smtClean="0">
                <a:solidFill>
                  <a:srgbClr val="0070C0"/>
                </a:solidFill>
                <a:latin typeface="+mn-lt"/>
              </a:rPr>
              <a:t>будет все </a:t>
            </a:r>
            <a:r>
              <a:rPr lang="ru-RU" sz="2000" dirty="0">
                <a:solidFill>
                  <a:srgbClr val="0070C0"/>
                </a:solidFill>
                <a:latin typeface="+mn-lt"/>
              </a:rPr>
              <a:t>дальше </a:t>
            </a:r>
            <a:r>
              <a:rPr lang="ru-RU" sz="2000" dirty="0" smtClean="0">
                <a:solidFill>
                  <a:srgbClr val="0070C0"/>
                </a:solidFill>
                <a:latin typeface="+mn-lt"/>
              </a:rPr>
              <a:t>отходить </a:t>
            </a:r>
            <a:r>
              <a:rPr lang="ru-RU" sz="2000" dirty="0">
                <a:solidFill>
                  <a:srgbClr val="0070C0"/>
                </a:solidFill>
                <a:latin typeface="+mn-lt"/>
              </a:rPr>
              <a:t>от мамы, добровольно </a:t>
            </a:r>
            <a:r>
              <a:rPr lang="ru-RU" sz="2000" dirty="0" smtClean="0">
                <a:solidFill>
                  <a:srgbClr val="0070C0"/>
                </a:solidFill>
                <a:latin typeface="+mn-lt"/>
              </a:rPr>
              <a:t>принимать </a:t>
            </a:r>
            <a:r>
              <a:rPr lang="ru-RU" sz="2000" dirty="0">
                <a:solidFill>
                  <a:srgbClr val="0070C0"/>
                </a:solidFill>
                <a:latin typeface="+mn-lt"/>
              </a:rPr>
              <a:t>участие в играх со мной, другими детьми и чужими </a:t>
            </a:r>
            <a:r>
              <a:rPr lang="ru-RU" sz="2000" dirty="0" smtClean="0">
                <a:solidFill>
                  <a:srgbClr val="0070C0"/>
                </a:solidFill>
                <a:latin typeface="+mn-lt"/>
              </a:rPr>
              <a:t>мамами.</a:t>
            </a:r>
          </a:p>
          <a:p>
            <a:pPr marL="457200" indent="-457200" algn="just">
              <a:buFont typeface="+mj-lt"/>
              <a:buAutoNum type="arabicPeriod" startAt="10"/>
            </a:pPr>
            <a:r>
              <a:rPr lang="ru-RU" sz="2000" dirty="0" smtClean="0">
                <a:solidFill>
                  <a:srgbClr val="0070C0"/>
                </a:solidFill>
                <a:latin typeface="+mn-lt"/>
              </a:rPr>
              <a:t>Важно </a:t>
            </a:r>
            <a:r>
              <a:rPr lang="ru-RU" sz="2000" dirty="0">
                <a:solidFill>
                  <a:srgbClr val="0070C0"/>
                </a:solidFill>
                <a:latin typeface="+mn-lt"/>
              </a:rPr>
              <a:t>избегать обсуждения при ребенке волнующих проблем, связанных с детским </a:t>
            </a:r>
            <a:r>
              <a:rPr lang="ru-RU" sz="2000" dirty="0" smtClean="0">
                <a:solidFill>
                  <a:srgbClr val="0070C0"/>
                </a:solidFill>
                <a:latin typeface="+mn-lt"/>
              </a:rPr>
              <a:t>садом.</a:t>
            </a:r>
          </a:p>
          <a:p>
            <a:pPr marL="457200" indent="-457200" algn="just">
              <a:buFont typeface="+mj-lt"/>
              <a:buAutoNum type="arabicPeriod" startAt="10"/>
            </a:pPr>
            <a:r>
              <a:rPr lang="ru-RU" sz="2000" dirty="0" smtClean="0">
                <a:solidFill>
                  <a:srgbClr val="0070C0"/>
                </a:solidFill>
                <a:latin typeface="+mn-lt"/>
              </a:rPr>
              <a:t>Необходимо </a:t>
            </a:r>
            <a:r>
              <a:rPr lang="ru-RU" sz="2000" dirty="0">
                <a:solidFill>
                  <a:srgbClr val="0070C0"/>
                </a:solidFill>
                <a:latin typeface="+mn-lt"/>
              </a:rPr>
              <a:t>подчеркивать, что ребенок по-прежнему дорог и </a:t>
            </a:r>
            <a:r>
              <a:rPr lang="ru-RU" sz="2000" dirty="0" smtClean="0">
                <a:solidFill>
                  <a:srgbClr val="0070C0"/>
                </a:solidFill>
                <a:latin typeface="+mn-lt"/>
              </a:rPr>
              <a:t>любим.</a:t>
            </a:r>
          </a:p>
          <a:p>
            <a:pPr marL="457200" indent="-457200" algn="just">
              <a:buFont typeface="+mj-lt"/>
              <a:buAutoNum type="arabicPeriod" startAt="10"/>
            </a:pPr>
            <a:r>
              <a:rPr lang="ru-RU" sz="2000" dirty="0" smtClean="0">
                <a:solidFill>
                  <a:srgbClr val="0070C0"/>
                </a:solidFill>
                <a:latin typeface="+mn-lt"/>
              </a:rPr>
              <a:t>Вежливое </a:t>
            </a:r>
            <a:r>
              <a:rPr lang="ru-RU" sz="2000" dirty="0">
                <a:solidFill>
                  <a:srgbClr val="0070C0"/>
                </a:solidFill>
                <a:latin typeface="+mn-lt"/>
              </a:rPr>
              <a:t>и приветливое обращение родителей к сотрудникам детского сада расположит ребенка к общению с ними. </a:t>
            </a:r>
          </a:p>
        </p:txBody>
      </p:sp>
      <p:sp>
        <p:nvSpPr>
          <p:cNvPr id="3" name="Прямоугольник 2"/>
          <p:cNvSpPr/>
          <p:nvPr/>
        </p:nvSpPr>
        <p:spPr>
          <a:xfrm>
            <a:off x="-481019" y="188640"/>
            <a:ext cx="9954348" cy="584775"/>
          </a:xfrm>
          <a:prstGeom prst="rect">
            <a:avLst/>
          </a:prstGeom>
        </p:spPr>
        <p:txBody>
          <a:bodyPr wrap="square">
            <a:spAutoFit/>
          </a:bodyPr>
          <a:lstStyle/>
          <a:p>
            <a:pPr algn="ctr"/>
            <a:r>
              <a:rPr lang="ru-RU" sz="3200" dirty="0" smtClean="0">
                <a:solidFill>
                  <a:srgbClr val="0070C0"/>
                </a:solidFill>
                <a:latin typeface="+mj-lt"/>
              </a:rPr>
              <a:t>РЕКОМЕНДАЦИИ ДЛЯ РОДИТЕЛЕЙ</a:t>
            </a:r>
            <a:endParaRPr lang="ru-RU" sz="3200" dirty="0">
              <a:solidFill>
                <a:srgbClr val="0070C0"/>
              </a:solidFill>
              <a:latin typeface="+mj-lt"/>
            </a:endParaRPr>
          </a:p>
        </p:txBody>
      </p:sp>
    </p:spTree>
    <p:extLst>
      <p:ext uri="{BB962C8B-B14F-4D97-AF65-F5344CB8AC3E}">
        <p14:creationId xmlns:p14="http://schemas.microsoft.com/office/powerpoint/2010/main" val="2393528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3491880" y="2636912"/>
            <a:ext cx="4810836" cy="3170099"/>
          </a:xfrm>
          <a:prstGeom prst="rect">
            <a:avLst/>
          </a:prstGeom>
          <a:noFill/>
          <a:ln w="9525">
            <a:noFill/>
            <a:miter lim="800000"/>
            <a:headEnd/>
            <a:tailEnd/>
          </a:ln>
        </p:spPr>
        <p:txBody>
          <a:bodyPr wrap="square">
            <a:spAutoFit/>
          </a:bodyPr>
          <a:lstStyle/>
          <a:p>
            <a:pPr>
              <a:buFontTx/>
              <a:buChar char="•"/>
            </a:pPr>
            <a:r>
              <a:rPr lang="ru-RU" altLang="ru-RU" sz="2000" dirty="0" smtClean="0">
                <a:solidFill>
                  <a:srgbClr val="0070C0"/>
                </a:solidFill>
                <a:latin typeface="+mn-lt"/>
                <a:ea typeface="Calibri" pitchFamily="34" charset="0"/>
                <a:cs typeface="Times New Roman" pitchFamily="18" charset="0"/>
              </a:rPr>
              <a:t> Нормальный </a:t>
            </a:r>
            <a:r>
              <a:rPr lang="ru-RU" altLang="ru-RU" sz="2000" dirty="0">
                <a:solidFill>
                  <a:srgbClr val="0070C0"/>
                </a:solidFill>
                <a:latin typeface="+mn-lt"/>
                <a:ea typeface="Calibri" pitchFamily="34" charset="0"/>
                <a:cs typeface="Times New Roman" pitchFamily="18" charset="0"/>
              </a:rPr>
              <a:t>сон. Засыпает как обычно, по ночам не просыпается, не плачет, не просыпается во сне;</a:t>
            </a:r>
          </a:p>
          <a:p>
            <a:pPr>
              <a:buFontTx/>
              <a:buChar char="•"/>
            </a:pPr>
            <a:r>
              <a:rPr lang="ru-RU" altLang="ru-RU" sz="2000" dirty="0" smtClean="0">
                <a:solidFill>
                  <a:srgbClr val="0070C0"/>
                </a:solidFill>
                <a:latin typeface="+mn-lt"/>
                <a:ea typeface="Calibri" pitchFamily="34" charset="0"/>
                <a:cs typeface="Times New Roman" pitchFamily="18" charset="0"/>
              </a:rPr>
              <a:t> Хороший </a:t>
            </a:r>
            <a:r>
              <a:rPr lang="ru-RU" altLang="ru-RU" sz="2000" dirty="0">
                <a:solidFill>
                  <a:srgbClr val="0070C0"/>
                </a:solidFill>
                <a:latin typeface="+mn-lt"/>
                <a:ea typeface="Calibri" pitchFamily="34" charset="0"/>
                <a:cs typeface="Times New Roman" pitchFamily="18" charset="0"/>
              </a:rPr>
              <a:t>аппетит;</a:t>
            </a:r>
          </a:p>
          <a:p>
            <a:pPr>
              <a:buFontTx/>
              <a:buChar char="•"/>
            </a:pPr>
            <a:r>
              <a:rPr lang="ru-RU" altLang="ru-RU" sz="2000" dirty="0" smtClean="0">
                <a:solidFill>
                  <a:srgbClr val="0070C0"/>
                </a:solidFill>
                <a:latin typeface="+mn-lt"/>
                <a:ea typeface="Calibri" pitchFamily="34" charset="0"/>
                <a:cs typeface="Times New Roman" pitchFamily="18" charset="0"/>
              </a:rPr>
              <a:t> Нормальное </a:t>
            </a:r>
            <a:r>
              <a:rPr lang="ru-RU" altLang="ru-RU" sz="2000" dirty="0">
                <a:solidFill>
                  <a:srgbClr val="0070C0"/>
                </a:solidFill>
                <a:latin typeface="+mn-lt"/>
                <a:ea typeface="Calibri" pitchFamily="34" charset="0"/>
                <a:cs typeface="Times New Roman" pitchFamily="18" charset="0"/>
              </a:rPr>
              <a:t>поведение. Дома ведет себя как обычно – не цепляется за маму, не бегает, не капризничает;</a:t>
            </a:r>
          </a:p>
          <a:p>
            <a:pPr>
              <a:buFontTx/>
              <a:buChar char="•"/>
            </a:pPr>
            <a:r>
              <a:rPr lang="ru-RU" altLang="ru-RU" sz="2000" dirty="0" smtClean="0">
                <a:solidFill>
                  <a:srgbClr val="0070C0"/>
                </a:solidFill>
                <a:latin typeface="+mn-lt"/>
                <a:ea typeface="Calibri" pitchFamily="34" charset="0"/>
                <a:cs typeface="Times New Roman" pitchFamily="18" charset="0"/>
              </a:rPr>
              <a:t> Нормальное </a:t>
            </a:r>
            <a:r>
              <a:rPr lang="ru-RU" altLang="ru-RU" sz="2000" dirty="0">
                <a:solidFill>
                  <a:srgbClr val="0070C0"/>
                </a:solidFill>
                <a:latin typeface="+mn-lt"/>
                <a:ea typeface="Calibri" pitchFamily="34" charset="0"/>
                <a:cs typeface="Times New Roman" pitchFamily="18" charset="0"/>
              </a:rPr>
              <a:t>настроение;</a:t>
            </a:r>
          </a:p>
          <a:p>
            <a:pPr>
              <a:buFontTx/>
              <a:buChar char="•"/>
            </a:pPr>
            <a:r>
              <a:rPr lang="ru-RU" altLang="ru-RU" sz="2000" dirty="0" smtClean="0">
                <a:solidFill>
                  <a:srgbClr val="0070C0"/>
                </a:solidFill>
                <a:latin typeface="+mn-lt"/>
                <a:ea typeface="Calibri" pitchFamily="34" charset="0"/>
                <a:cs typeface="Times New Roman" pitchFamily="18" charset="0"/>
              </a:rPr>
              <a:t> Легко </a:t>
            </a:r>
            <a:r>
              <a:rPr lang="ru-RU" altLang="ru-RU" sz="2000" dirty="0">
                <a:solidFill>
                  <a:srgbClr val="0070C0"/>
                </a:solidFill>
                <a:latin typeface="+mn-lt"/>
                <a:ea typeface="Calibri" pitchFamily="34" charset="0"/>
                <a:cs typeface="Times New Roman" pitchFamily="18" charset="0"/>
              </a:rPr>
              <a:t>просыпается по утрам;</a:t>
            </a:r>
          </a:p>
          <a:p>
            <a:pPr>
              <a:buFontTx/>
              <a:buChar char="•"/>
            </a:pPr>
            <a:r>
              <a:rPr lang="ru-RU" altLang="ru-RU" sz="2000" dirty="0" smtClean="0">
                <a:solidFill>
                  <a:srgbClr val="0070C0"/>
                </a:solidFill>
                <a:latin typeface="+mn-lt"/>
                <a:ea typeface="Calibri" pitchFamily="34" charset="0"/>
                <a:cs typeface="Times New Roman" pitchFamily="18" charset="0"/>
              </a:rPr>
              <a:t> Есть </a:t>
            </a:r>
            <a:r>
              <a:rPr lang="ru-RU" altLang="ru-RU" sz="2000" dirty="0">
                <a:solidFill>
                  <a:srgbClr val="0070C0"/>
                </a:solidFill>
                <a:latin typeface="+mn-lt"/>
                <a:ea typeface="Calibri" pitchFamily="34" charset="0"/>
                <a:cs typeface="Times New Roman" pitchFamily="18" charset="0"/>
              </a:rPr>
              <a:t>желание идти в детский сад.</a:t>
            </a:r>
            <a:endParaRPr lang="ru-RU" sz="2000" dirty="0">
              <a:solidFill>
                <a:srgbClr val="0070C0"/>
              </a:solidFill>
              <a:latin typeface="+mn-lt"/>
              <a:ea typeface="Calibri" pitchFamily="34" charset="0"/>
              <a:cs typeface="Times New Roman" pitchFamily="18" charset="0"/>
            </a:endParaRPr>
          </a:p>
        </p:txBody>
      </p:sp>
      <p:sp>
        <p:nvSpPr>
          <p:cNvPr id="3" name="Заголовок 2"/>
          <p:cNvSpPr txBox="1">
            <a:spLocks/>
          </p:cNvSpPr>
          <p:nvPr/>
        </p:nvSpPr>
        <p:spPr bwMode="auto">
          <a:xfrm>
            <a:off x="1403648" y="548680"/>
            <a:ext cx="6480720" cy="936104"/>
          </a:xfrm>
          <a:prstGeom prst="rect">
            <a:avLst/>
          </a:prstGeom>
        </p:spPr>
        <p:txBody>
          <a:bodyPr wrap="square" numCol="1" anchorCtr="0" compatLnSpc="1">
            <a:prstTxWarp prst="textNoShape">
              <a:avLst/>
            </a:prstTxWarp>
          </a:bodyPr>
          <a:lst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ru-RU" sz="3200" cap="none" dirty="0" smtClean="0">
                <a:solidFill>
                  <a:srgbClr val="0070C0"/>
                </a:solidFill>
              </a:rPr>
              <a:t>ПРИЗНАКИ УСПЕШНОЙ АДАПТАЦИИ</a:t>
            </a:r>
          </a:p>
        </p:txBody>
      </p:sp>
      <p:sp>
        <p:nvSpPr>
          <p:cNvPr id="2" name="TextBox 1"/>
          <p:cNvSpPr txBox="1"/>
          <p:nvPr/>
        </p:nvSpPr>
        <p:spPr>
          <a:xfrm>
            <a:off x="1007604" y="1628800"/>
            <a:ext cx="7272808" cy="707886"/>
          </a:xfrm>
          <a:prstGeom prst="rect">
            <a:avLst/>
          </a:prstGeom>
          <a:noFill/>
        </p:spPr>
        <p:txBody>
          <a:bodyPr wrap="square" rtlCol="0">
            <a:spAutoFit/>
          </a:bodyPr>
          <a:lstStyle/>
          <a:p>
            <a:pPr algn="just"/>
            <a:r>
              <a:rPr lang="ru-RU" sz="2000" dirty="0" smtClean="0">
                <a:solidFill>
                  <a:srgbClr val="0070C0"/>
                </a:solidFill>
                <a:latin typeface="+mn-lt"/>
              </a:rPr>
              <a:t>Соблюдение вышесказанных условий приводит к успешной адаптации ребенка, признаками которой являются:</a:t>
            </a:r>
            <a:endParaRPr lang="ru-RU" sz="2000" dirty="0">
              <a:solidFill>
                <a:srgbClr val="0070C0"/>
              </a:solidFill>
              <a:latin typeface="+mn-lt"/>
            </a:endParaRPr>
          </a:p>
        </p:txBody>
      </p:sp>
      <p:pic>
        <p:nvPicPr>
          <p:cNvPr id="7170" name="Picture 2" descr="http://progimnaziya213.ru/wp-content/uploads/2014/05/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30" y="2852936"/>
            <a:ext cx="3172334" cy="248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2276474" y="2204864"/>
            <a:ext cx="5842567" cy="3170099"/>
          </a:xfrm>
          <a:prstGeom prst="rect">
            <a:avLst/>
          </a:prstGeom>
          <a:noFill/>
          <a:ln w="9525">
            <a:noFill/>
            <a:miter lim="800000"/>
            <a:headEnd/>
            <a:tailEnd/>
          </a:ln>
        </p:spPr>
        <p:txBody>
          <a:bodyPr wrap="square">
            <a:spAutoFit/>
          </a:bodyPr>
          <a:lstStyle/>
          <a:p>
            <a:pPr>
              <a:buFontTx/>
              <a:buChar char="•"/>
            </a:pPr>
            <a:r>
              <a:rPr lang="ru-RU" altLang="ru-RU" sz="2000" dirty="0" smtClean="0">
                <a:solidFill>
                  <a:srgbClr val="0070C0"/>
                </a:solidFill>
                <a:latin typeface="+mn-lt"/>
                <a:ea typeface="Calibri" pitchFamily="34" charset="0"/>
                <a:cs typeface="Times New Roman" pitchFamily="18" charset="0"/>
              </a:rPr>
              <a:t> Нарушению </a:t>
            </a:r>
            <a:r>
              <a:rPr lang="ru-RU" altLang="ru-RU" sz="2000" dirty="0">
                <a:solidFill>
                  <a:srgbClr val="0070C0"/>
                </a:solidFill>
                <a:latin typeface="+mn-lt"/>
                <a:ea typeface="Calibri" pitchFamily="34" charset="0"/>
                <a:cs typeface="Times New Roman" pitchFamily="18" charset="0"/>
              </a:rPr>
              <a:t>сна. Плохо засыпает, часто просыпается по ночам, разговаривает во сне, много ворочается, чаще встает по ночам на горшок;</a:t>
            </a:r>
          </a:p>
          <a:p>
            <a:pPr>
              <a:buFontTx/>
              <a:buChar char="•"/>
            </a:pPr>
            <a:r>
              <a:rPr lang="ru-RU" altLang="ru-RU" sz="2000" dirty="0" smtClean="0">
                <a:solidFill>
                  <a:srgbClr val="0070C0"/>
                </a:solidFill>
                <a:latin typeface="+mn-lt"/>
                <a:ea typeface="Calibri" pitchFamily="34" charset="0"/>
                <a:cs typeface="Times New Roman" pitchFamily="18" charset="0"/>
              </a:rPr>
              <a:t> Нарушению аппетита. Отказывается от еды, есть мало, жалуется на боли в животе;</a:t>
            </a:r>
            <a:endParaRPr lang="ru-RU" altLang="ru-RU" sz="2000" dirty="0">
              <a:solidFill>
                <a:srgbClr val="0070C0"/>
              </a:solidFill>
              <a:latin typeface="+mn-lt"/>
              <a:ea typeface="Calibri" pitchFamily="34" charset="0"/>
              <a:cs typeface="Times New Roman" pitchFamily="18" charset="0"/>
            </a:endParaRPr>
          </a:p>
          <a:p>
            <a:pPr>
              <a:buFontTx/>
              <a:buChar char="•"/>
            </a:pPr>
            <a:r>
              <a:rPr lang="ru-RU" altLang="ru-RU" sz="2000" dirty="0" smtClean="0">
                <a:solidFill>
                  <a:srgbClr val="0070C0"/>
                </a:solidFill>
                <a:latin typeface="+mn-lt"/>
                <a:ea typeface="Calibri" pitchFamily="34" charset="0"/>
                <a:cs typeface="Times New Roman" pitchFamily="18" charset="0"/>
              </a:rPr>
              <a:t> Появлению </a:t>
            </a:r>
            <a:r>
              <a:rPr lang="ru-RU" altLang="ru-RU" sz="2000" dirty="0">
                <a:solidFill>
                  <a:srgbClr val="0070C0"/>
                </a:solidFill>
                <a:latin typeface="+mn-lt"/>
                <a:ea typeface="Calibri" pitchFamily="34" charset="0"/>
                <a:cs typeface="Times New Roman" pitchFamily="18" charset="0"/>
              </a:rPr>
              <a:t>вялости, капризности;</a:t>
            </a:r>
          </a:p>
          <a:p>
            <a:pPr>
              <a:buFontTx/>
              <a:buChar char="•"/>
            </a:pPr>
            <a:r>
              <a:rPr lang="ru-RU" altLang="ru-RU" sz="2000" dirty="0" smtClean="0">
                <a:solidFill>
                  <a:srgbClr val="0070C0"/>
                </a:solidFill>
                <a:latin typeface="+mn-lt"/>
                <a:ea typeface="Calibri" pitchFamily="34" charset="0"/>
                <a:cs typeface="Times New Roman" pitchFamily="18" charset="0"/>
              </a:rPr>
              <a:t> Появлению </a:t>
            </a:r>
            <a:r>
              <a:rPr lang="ru-RU" altLang="ru-RU" sz="2000" dirty="0">
                <a:solidFill>
                  <a:srgbClr val="0070C0"/>
                </a:solidFill>
                <a:latin typeface="+mn-lt"/>
                <a:ea typeface="Calibri" pitchFamily="34" charset="0"/>
                <a:cs typeface="Times New Roman" pitchFamily="18" charset="0"/>
              </a:rPr>
              <a:t>агрессивности, часто меняется настроение;</a:t>
            </a:r>
          </a:p>
          <a:p>
            <a:pPr>
              <a:buFontTx/>
              <a:buChar char="•"/>
            </a:pPr>
            <a:r>
              <a:rPr lang="ru-RU" altLang="ru-RU" sz="2000" dirty="0" smtClean="0">
                <a:solidFill>
                  <a:srgbClr val="0070C0"/>
                </a:solidFill>
                <a:latin typeface="+mn-lt"/>
                <a:ea typeface="Calibri" pitchFamily="34" charset="0"/>
                <a:cs typeface="Times New Roman" pitchFamily="18" charset="0"/>
              </a:rPr>
              <a:t> Ребенок будет </a:t>
            </a:r>
            <a:r>
              <a:rPr lang="ru-RU" altLang="ru-RU" sz="2000" dirty="0">
                <a:solidFill>
                  <a:srgbClr val="0070C0"/>
                </a:solidFill>
                <a:latin typeface="+mn-lt"/>
                <a:ea typeface="Calibri" pitchFamily="34" charset="0"/>
                <a:cs typeface="Times New Roman" pitchFamily="18" charset="0"/>
              </a:rPr>
              <a:t>чаще болеть.</a:t>
            </a:r>
          </a:p>
        </p:txBody>
      </p:sp>
      <p:sp>
        <p:nvSpPr>
          <p:cNvPr id="3" name="Заголовок 2"/>
          <p:cNvSpPr txBox="1">
            <a:spLocks/>
          </p:cNvSpPr>
          <p:nvPr/>
        </p:nvSpPr>
        <p:spPr bwMode="auto">
          <a:xfrm>
            <a:off x="1403648" y="548680"/>
            <a:ext cx="6480720" cy="936104"/>
          </a:xfrm>
          <a:prstGeom prst="rect">
            <a:avLst/>
          </a:prstGeom>
        </p:spPr>
        <p:txBody>
          <a:bodyPr wrap="square" numCol="1" anchorCtr="0" compatLnSpc="1">
            <a:prstTxWarp prst="textNoShape">
              <a:avLst/>
            </a:prstTxWarp>
          </a:bodyPr>
          <a:lst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ru-RU" sz="3200" cap="none" dirty="0" smtClean="0">
                <a:solidFill>
                  <a:srgbClr val="0070C0"/>
                </a:solidFill>
              </a:rPr>
              <a:t>ПРИЗНАКИ ДИЗАДАПТАЦИИ</a:t>
            </a:r>
          </a:p>
        </p:txBody>
      </p:sp>
      <p:sp>
        <p:nvSpPr>
          <p:cNvPr id="4" name="TextBox 3"/>
          <p:cNvSpPr txBox="1"/>
          <p:nvPr/>
        </p:nvSpPr>
        <p:spPr>
          <a:xfrm>
            <a:off x="1372394" y="1628800"/>
            <a:ext cx="7272808" cy="400110"/>
          </a:xfrm>
          <a:prstGeom prst="rect">
            <a:avLst/>
          </a:prstGeom>
          <a:noFill/>
        </p:spPr>
        <p:txBody>
          <a:bodyPr wrap="square" rtlCol="0">
            <a:spAutoFit/>
          </a:bodyPr>
          <a:lstStyle/>
          <a:p>
            <a:pPr algn="just"/>
            <a:r>
              <a:rPr lang="ru-RU" sz="2000" dirty="0" smtClean="0">
                <a:solidFill>
                  <a:srgbClr val="0070C0"/>
                </a:solidFill>
                <a:latin typeface="+mn-lt"/>
              </a:rPr>
              <a:t>Несоблюдение рекомендаций может привести к:</a:t>
            </a:r>
            <a:endParaRPr lang="ru-RU" sz="2000" dirty="0">
              <a:solidFill>
                <a:srgbClr val="0070C0"/>
              </a:solidFill>
              <a:latin typeface="+mn-lt"/>
            </a:endParaRPr>
          </a:p>
        </p:txBody>
      </p:sp>
      <p:pic>
        <p:nvPicPr>
          <p:cNvPr id="5" name="Picture 2" descr="http://vdohnovlennye.ru/wp-content/uploads/2014/07/59a9507493d2.png"/>
          <p:cNvPicPr>
            <a:picLocks noChangeAspect="1" noChangeArrowheads="1"/>
          </p:cNvPicPr>
          <p:nvPr/>
        </p:nvPicPr>
        <p:blipFill>
          <a:blip r:embed="rId2" cstate="print"/>
          <a:srcRect/>
          <a:stretch>
            <a:fillRect/>
          </a:stretch>
        </p:blipFill>
        <p:spPr bwMode="auto">
          <a:xfrm>
            <a:off x="251520" y="3789040"/>
            <a:ext cx="2024955" cy="3076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323528" y="1484784"/>
            <a:ext cx="8424936" cy="5016758"/>
          </a:xfrm>
          <a:prstGeom prst="rect">
            <a:avLst/>
          </a:prstGeom>
          <a:noFill/>
          <a:ln w="9525">
            <a:noFill/>
            <a:miter lim="800000"/>
            <a:headEnd/>
            <a:tailEnd/>
          </a:ln>
        </p:spPr>
        <p:txBody>
          <a:bodyPr wrap="square">
            <a:spAutoFit/>
          </a:bodyPr>
          <a:lstStyle/>
          <a:p>
            <a:pPr marL="457200" indent="-457200">
              <a:buFont typeface="+mj-lt"/>
              <a:buAutoNum type="arabicPeriod"/>
            </a:pPr>
            <a:r>
              <a:rPr lang="ru-RU" sz="2000" dirty="0" err="1">
                <a:solidFill>
                  <a:srgbClr val="0070C0"/>
                </a:solidFill>
                <a:latin typeface="+mn-lt"/>
              </a:rPr>
              <a:t>Аксарина</a:t>
            </a:r>
            <a:r>
              <a:rPr lang="ru-RU" sz="2000" dirty="0">
                <a:solidFill>
                  <a:srgbClr val="0070C0"/>
                </a:solidFill>
                <a:latin typeface="+mn-lt"/>
              </a:rPr>
              <a:t> М. Н. Воспитание детей раннего возраста. – М. : Медицина, 2007</a:t>
            </a:r>
            <a:r>
              <a:rPr lang="ru-RU" sz="2000" dirty="0" smtClean="0">
                <a:solidFill>
                  <a:srgbClr val="0070C0"/>
                </a:solidFill>
                <a:latin typeface="+mn-lt"/>
              </a:rPr>
              <a:t>.</a:t>
            </a:r>
          </a:p>
          <a:p>
            <a:pPr marL="457200" indent="-457200">
              <a:buFont typeface="+mj-lt"/>
              <a:buAutoNum type="arabicPeriod"/>
            </a:pPr>
            <a:r>
              <a:rPr lang="ru-RU" sz="2000" dirty="0" err="1">
                <a:solidFill>
                  <a:srgbClr val="0070C0"/>
                </a:solidFill>
                <a:latin typeface="+mn-lt"/>
              </a:rPr>
              <a:t>ГризикТ</a:t>
            </a:r>
            <a:r>
              <a:rPr lang="ru-RU" sz="2000" dirty="0">
                <a:solidFill>
                  <a:srgbClr val="0070C0"/>
                </a:solidFill>
                <a:latin typeface="+mn-lt"/>
              </a:rPr>
              <a:t>. И., Глушкова Г. В., </a:t>
            </a:r>
            <a:r>
              <a:rPr lang="ru-RU" sz="2000" dirty="0" err="1">
                <a:solidFill>
                  <a:srgbClr val="0070C0"/>
                </a:solidFill>
                <a:latin typeface="+mn-lt"/>
              </a:rPr>
              <a:t>ДороноваТ</a:t>
            </a:r>
            <a:r>
              <a:rPr lang="ru-RU" sz="2000" dirty="0">
                <a:solidFill>
                  <a:srgbClr val="0070C0"/>
                </a:solidFill>
                <a:latin typeface="+mn-lt"/>
              </a:rPr>
              <a:t>. Н., </a:t>
            </a:r>
            <a:r>
              <a:rPr lang="ru-RU" sz="2000" dirty="0" err="1">
                <a:solidFill>
                  <a:srgbClr val="0070C0"/>
                </a:solidFill>
                <a:latin typeface="+mn-lt"/>
              </a:rPr>
              <a:t>Маслий</a:t>
            </a:r>
            <a:r>
              <a:rPr lang="ru-RU" sz="2000" dirty="0">
                <a:solidFill>
                  <a:srgbClr val="0070C0"/>
                </a:solidFill>
                <a:latin typeface="+mn-lt"/>
              </a:rPr>
              <a:t> С. Ю., Соловьева Е. В., </a:t>
            </a:r>
            <a:r>
              <a:rPr lang="ru-RU" sz="2000" dirty="0" err="1">
                <a:solidFill>
                  <a:srgbClr val="0070C0"/>
                </a:solidFill>
                <a:latin typeface="+mn-lt"/>
              </a:rPr>
              <a:t>ТарловскийН</a:t>
            </a:r>
            <a:r>
              <a:rPr lang="ru-RU" sz="2000" dirty="0">
                <a:solidFill>
                  <a:srgbClr val="0070C0"/>
                </a:solidFill>
                <a:latin typeface="+mn-lt"/>
              </a:rPr>
              <a:t>. Ф., </a:t>
            </a:r>
            <a:r>
              <a:rPr lang="ru-RU" sz="2000" dirty="0" err="1">
                <a:solidFill>
                  <a:srgbClr val="0070C0"/>
                </a:solidFill>
                <a:latin typeface="+mn-lt"/>
              </a:rPr>
              <a:t>Хайлова</a:t>
            </a:r>
            <a:r>
              <a:rPr lang="ru-RU" sz="2000" dirty="0">
                <a:solidFill>
                  <a:srgbClr val="0070C0"/>
                </a:solidFill>
                <a:latin typeface="+mn-lt"/>
              </a:rPr>
              <a:t> Е. Г., Якобсон С. Г. Планирование работы в детском саду с детьми 2-3 лет «Радуга»: методические рекомендации для воспитателей. -М. : Просвещение, 2010.</a:t>
            </a:r>
          </a:p>
          <a:p>
            <a:pPr marL="457200" indent="-457200">
              <a:buFont typeface="+mj-lt"/>
              <a:buAutoNum type="arabicPeriod"/>
            </a:pPr>
            <a:r>
              <a:rPr lang="ru-RU" sz="2000" dirty="0" err="1" smtClean="0">
                <a:solidFill>
                  <a:srgbClr val="0070C0"/>
                </a:solidFill>
                <a:latin typeface="+mn-lt"/>
              </a:rPr>
              <a:t>Жердева</a:t>
            </a:r>
            <a:r>
              <a:rPr lang="ru-RU" sz="2000" dirty="0" smtClean="0">
                <a:solidFill>
                  <a:srgbClr val="0070C0"/>
                </a:solidFill>
                <a:latin typeface="+mn-lt"/>
              </a:rPr>
              <a:t> </a:t>
            </a:r>
            <a:r>
              <a:rPr lang="ru-RU" sz="2000" dirty="0">
                <a:solidFill>
                  <a:srgbClr val="0070C0"/>
                </a:solidFill>
                <a:latin typeface="+mn-lt"/>
              </a:rPr>
              <a:t>Е.В. '' Дети раннего возраста в детском саду (возрастные особенности , адаптация ,сценарии дня)'' .- Ростов н/Д: Феникс , </a:t>
            </a:r>
            <a:r>
              <a:rPr lang="ru-RU" sz="2000" dirty="0" smtClean="0">
                <a:solidFill>
                  <a:srgbClr val="0070C0"/>
                </a:solidFill>
                <a:latin typeface="+mn-lt"/>
              </a:rPr>
              <a:t>2008.</a:t>
            </a:r>
          </a:p>
          <a:p>
            <a:pPr marL="457200" indent="-457200">
              <a:buFont typeface="+mj-lt"/>
              <a:buAutoNum type="arabicPeriod"/>
            </a:pPr>
            <a:r>
              <a:rPr lang="ru-RU" sz="2000" dirty="0" err="1">
                <a:solidFill>
                  <a:srgbClr val="0070C0"/>
                </a:solidFill>
                <a:latin typeface="+mn-lt"/>
              </a:rPr>
              <a:t>Заводчикова</a:t>
            </a:r>
            <a:r>
              <a:rPr lang="ru-RU" sz="2000" dirty="0">
                <a:solidFill>
                  <a:srgbClr val="0070C0"/>
                </a:solidFill>
                <a:latin typeface="+mn-lt"/>
              </a:rPr>
              <a:t> О. Г. Адаптация ребенка в детском саду. – М. :Просвещение, 2007</a:t>
            </a:r>
            <a:r>
              <a:rPr lang="ru-RU" sz="2000" dirty="0" smtClean="0">
                <a:solidFill>
                  <a:srgbClr val="0070C0"/>
                </a:solidFill>
                <a:latin typeface="+mn-lt"/>
              </a:rPr>
              <a:t>.</a:t>
            </a:r>
          </a:p>
          <a:p>
            <a:pPr marL="457200" indent="-457200">
              <a:buFont typeface="+mj-lt"/>
              <a:buAutoNum type="arabicPeriod"/>
            </a:pPr>
            <a:r>
              <a:rPr lang="ru-RU" sz="2000" dirty="0">
                <a:solidFill>
                  <a:srgbClr val="0070C0"/>
                </a:solidFill>
                <a:latin typeface="+mn-lt"/>
              </a:rPr>
              <a:t>Печора К. Л., </a:t>
            </a:r>
            <a:r>
              <a:rPr lang="ru-RU" sz="2000" dirty="0" err="1">
                <a:solidFill>
                  <a:srgbClr val="0070C0"/>
                </a:solidFill>
                <a:latin typeface="+mn-lt"/>
              </a:rPr>
              <a:t>Пантюхина</a:t>
            </a:r>
            <a:r>
              <a:rPr lang="ru-RU" sz="2000" dirty="0">
                <a:solidFill>
                  <a:srgbClr val="0070C0"/>
                </a:solidFill>
                <a:latin typeface="+mn-lt"/>
              </a:rPr>
              <a:t> Г. В. Дети раннего возраста в дошкольных учреждения. – М. : </a:t>
            </a:r>
            <a:r>
              <a:rPr lang="ru-RU" sz="2000" dirty="0" err="1">
                <a:solidFill>
                  <a:srgbClr val="0070C0"/>
                </a:solidFill>
                <a:latin typeface="+mn-lt"/>
              </a:rPr>
              <a:t>Владас</a:t>
            </a:r>
            <a:r>
              <a:rPr lang="ru-RU" sz="2000" dirty="0">
                <a:solidFill>
                  <a:srgbClr val="0070C0"/>
                </a:solidFill>
                <a:latin typeface="+mn-lt"/>
              </a:rPr>
              <a:t>, 2007.</a:t>
            </a:r>
          </a:p>
          <a:p>
            <a:pPr marL="457200" indent="-457200">
              <a:buFont typeface="+mj-lt"/>
              <a:buAutoNum type="arabicPeriod"/>
            </a:pPr>
            <a:r>
              <a:rPr lang="ru-RU" sz="2000" dirty="0">
                <a:solidFill>
                  <a:srgbClr val="0070C0"/>
                </a:solidFill>
                <a:latin typeface="+mn-lt"/>
              </a:rPr>
              <a:t>Ребёнок третьего года жизни. Пособие для родителей и педагогов / Под ред. С.Н. </a:t>
            </a:r>
            <a:r>
              <a:rPr lang="ru-RU" sz="2000" dirty="0" err="1">
                <a:solidFill>
                  <a:srgbClr val="0070C0"/>
                </a:solidFill>
                <a:latin typeface="+mn-lt"/>
              </a:rPr>
              <a:t>Теплюк</a:t>
            </a:r>
            <a:r>
              <a:rPr lang="ru-RU" sz="2000" dirty="0">
                <a:solidFill>
                  <a:srgbClr val="0070C0"/>
                </a:solidFill>
                <a:latin typeface="+mn-lt"/>
              </a:rPr>
              <a:t>. – М.: МОЗАИКА-СИНТЕЗ, </a:t>
            </a:r>
            <a:r>
              <a:rPr lang="ru-RU" sz="2000" dirty="0" smtClean="0">
                <a:solidFill>
                  <a:srgbClr val="0070C0"/>
                </a:solidFill>
                <a:latin typeface="+mn-lt"/>
              </a:rPr>
              <a:t>2011</a:t>
            </a:r>
            <a:endParaRPr lang="ru-RU" sz="2000" dirty="0">
              <a:solidFill>
                <a:srgbClr val="0070C0"/>
              </a:solidFill>
              <a:latin typeface="+mn-lt"/>
            </a:endParaRPr>
          </a:p>
          <a:p>
            <a:pPr marL="457200" indent="-457200">
              <a:buFont typeface="+mj-lt"/>
              <a:buAutoNum type="arabicPeriod"/>
            </a:pPr>
            <a:r>
              <a:rPr lang="ru-RU" sz="2000" dirty="0" smtClean="0">
                <a:solidFill>
                  <a:srgbClr val="0070C0"/>
                </a:solidFill>
                <a:latin typeface="+mn-lt"/>
              </a:rPr>
              <a:t>Федеральные </a:t>
            </a:r>
            <a:r>
              <a:rPr lang="ru-RU" sz="2000" dirty="0">
                <a:solidFill>
                  <a:srgbClr val="0070C0"/>
                </a:solidFill>
                <a:latin typeface="+mn-lt"/>
              </a:rPr>
              <a:t>государственные требования к структуре основной общеобразовательной программы дошкольного образования</a:t>
            </a:r>
            <a:r>
              <a:rPr lang="ru-RU" sz="2000" dirty="0" smtClean="0">
                <a:solidFill>
                  <a:srgbClr val="0070C0"/>
                </a:solidFill>
                <a:latin typeface="+mn-lt"/>
              </a:rPr>
              <a:t>.</a:t>
            </a:r>
            <a:endParaRPr lang="ru-RU" sz="2000" dirty="0">
              <a:solidFill>
                <a:srgbClr val="0070C0"/>
              </a:solidFill>
              <a:latin typeface="+mn-lt"/>
            </a:endParaRPr>
          </a:p>
        </p:txBody>
      </p:sp>
      <p:sp>
        <p:nvSpPr>
          <p:cNvPr id="3" name="Заголовок 2"/>
          <p:cNvSpPr txBox="1">
            <a:spLocks/>
          </p:cNvSpPr>
          <p:nvPr/>
        </p:nvSpPr>
        <p:spPr bwMode="auto">
          <a:xfrm>
            <a:off x="2276922" y="242646"/>
            <a:ext cx="6480720" cy="936104"/>
          </a:xfrm>
          <a:prstGeom prst="rect">
            <a:avLst/>
          </a:prstGeom>
        </p:spPr>
        <p:txBody>
          <a:bodyPr wrap="square" numCol="1" anchorCtr="0" compatLnSpc="1">
            <a:prstTxWarp prst="textNoShape">
              <a:avLst/>
            </a:prstTxWarp>
          </a:bodyPr>
          <a:lst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ru-RU" sz="3200" cap="none" dirty="0" smtClean="0">
                <a:solidFill>
                  <a:srgbClr val="0070C0"/>
                </a:solidFill>
              </a:rPr>
              <a:t>СПИСОК ЛИТЕРАТУРЫ</a:t>
            </a:r>
          </a:p>
        </p:txBody>
      </p:sp>
      <p:pic>
        <p:nvPicPr>
          <p:cNvPr id="6146" name="Picture 2" descr="http://davaiknam.ru/texts/1079/1078162/1078162_html_3b027e9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42540"/>
            <a:ext cx="2012085" cy="1226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1"/>
          <p:cNvSpPr>
            <a:spLocks noGrp="1"/>
          </p:cNvSpPr>
          <p:nvPr>
            <p:ph sz="quarter" idx="13"/>
          </p:nvPr>
        </p:nvSpPr>
        <p:spPr>
          <a:xfrm>
            <a:off x="611560" y="1052736"/>
            <a:ext cx="8137525" cy="3886200"/>
          </a:xfrm>
        </p:spPr>
        <p:txBody>
          <a:bodyPr/>
          <a:lstStyle/>
          <a:p>
            <a:pPr eaLnBrk="1" hangingPunct="1"/>
            <a:r>
              <a:rPr lang="ru-RU" sz="2000" dirty="0">
                <a:solidFill>
                  <a:srgbClr val="0070C0"/>
                </a:solidFill>
              </a:rPr>
              <a:t>Адаптация</a:t>
            </a:r>
            <a:r>
              <a:rPr lang="ru-RU" sz="2000" i="0" dirty="0">
                <a:solidFill>
                  <a:srgbClr val="0070C0"/>
                </a:solidFill>
              </a:rPr>
              <a:t> </a:t>
            </a:r>
            <a:r>
              <a:rPr lang="ru-RU" sz="2000" i="0" dirty="0" smtClean="0">
                <a:solidFill>
                  <a:srgbClr val="0070C0"/>
                </a:solidFill>
              </a:rPr>
              <a:t>- </a:t>
            </a:r>
            <a:r>
              <a:rPr lang="ru-RU" sz="2000" i="0" dirty="0">
                <a:solidFill>
                  <a:srgbClr val="0070C0"/>
                </a:solidFill>
              </a:rPr>
              <a:t>в широком смысле - приспособление к изменяющимся внешним и внутренним условиям. </a:t>
            </a:r>
            <a:endParaRPr lang="ru-RU" sz="2000" i="0" dirty="0" smtClean="0">
              <a:solidFill>
                <a:srgbClr val="0070C0"/>
              </a:solidFill>
            </a:endParaRPr>
          </a:p>
          <a:p>
            <a:pPr eaLnBrk="1" hangingPunct="1"/>
            <a:r>
              <a:rPr lang="ru-RU" sz="2000" dirty="0">
                <a:solidFill>
                  <a:srgbClr val="0070C0"/>
                </a:solidFill>
              </a:rPr>
              <a:t>Адаптацией</a:t>
            </a:r>
            <a:r>
              <a:rPr lang="ru-RU" sz="2000" i="0" dirty="0">
                <a:solidFill>
                  <a:srgbClr val="0070C0"/>
                </a:solidFill>
              </a:rPr>
              <a:t> принято называть процесс вхождения ребенка в новую среду и привыкание к ее условиям. </a:t>
            </a:r>
          </a:p>
          <a:p>
            <a:pPr eaLnBrk="1" hangingPunct="1"/>
            <a:r>
              <a:rPr lang="ru-RU" sz="2000" dirty="0">
                <a:solidFill>
                  <a:srgbClr val="0070C0"/>
                </a:solidFill>
              </a:rPr>
              <a:t>Адаптацию</a:t>
            </a:r>
            <a:r>
              <a:rPr lang="ru-RU" sz="2000" i="0" dirty="0">
                <a:solidFill>
                  <a:srgbClr val="0070C0"/>
                </a:solidFill>
              </a:rPr>
              <a:t> в условиях ДОУ нужно рассматривать как процесс или приспособление функций организма ребенка к условиям существования в группе сверстников</a:t>
            </a:r>
            <a:r>
              <a:rPr lang="ru-RU" sz="2000" i="0" dirty="0" smtClean="0">
                <a:solidFill>
                  <a:srgbClr val="0070C0"/>
                </a:solidFill>
              </a:rPr>
              <a:t>.</a:t>
            </a:r>
          </a:p>
          <a:p>
            <a:pPr eaLnBrk="1" hangingPunct="1"/>
            <a:r>
              <a:rPr lang="ru-RU" sz="2000" dirty="0" smtClean="0">
                <a:solidFill>
                  <a:srgbClr val="0070C0"/>
                </a:solidFill>
              </a:rPr>
              <a:t>Адаптационный период</a:t>
            </a:r>
            <a:r>
              <a:rPr lang="ru-RU" sz="2000" i="0" dirty="0" smtClean="0">
                <a:solidFill>
                  <a:srgbClr val="0070C0"/>
                </a:solidFill>
              </a:rPr>
              <a:t> – один из ответственных моментов в жизни ребенка. От того, как он пройдет, зависит формирование основных базисных новообразований детей раннего возраста.</a:t>
            </a:r>
          </a:p>
          <a:p>
            <a:pPr marL="0" indent="0" eaLnBrk="1" hangingPunct="1">
              <a:buNone/>
            </a:pPr>
            <a:endParaRPr lang="ru-RU" sz="1400" dirty="0" smtClean="0"/>
          </a:p>
        </p:txBody>
      </p:sp>
      <p:sp>
        <p:nvSpPr>
          <p:cNvPr id="3" name="Заголовок 2"/>
          <p:cNvSpPr>
            <a:spLocks noGrp="1"/>
          </p:cNvSpPr>
          <p:nvPr>
            <p:ph type="title"/>
          </p:nvPr>
        </p:nvSpPr>
        <p:spPr>
          <a:xfrm>
            <a:off x="768276" y="476672"/>
            <a:ext cx="7462837" cy="287437"/>
          </a:xfrm>
        </p:spPr>
        <p:txBody>
          <a:bodyPr>
            <a:noAutofit/>
          </a:bodyPr>
          <a:lstStyle/>
          <a:p>
            <a:pPr algn="ctr" eaLnBrk="1" fontAlgn="auto" hangingPunct="1">
              <a:spcAft>
                <a:spcPts val="0"/>
              </a:spcAft>
              <a:defRPr/>
            </a:pPr>
            <a:r>
              <a:rPr lang="ru-RU" sz="3200" dirty="0" smtClean="0">
                <a:solidFill>
                  <a:srgbClr val="0070C0"/>
                </a:solidFill>
              </a:rPr>
              <a:t>Адаптация</a:t>
            </a:r>
            <a:r>
              <a:rPr lang="ru-RU" sz="3200" dirty="0" smtClean="0"/>
              <a:t> </a:t>
            </a:r>
            <a:endParaRPr lang="ru-RU" sz="3200" dirty="0"/>
          </a:p>
        </p:txBody>
      </p:sp>
      <p:pic>
        <p:nvPicPr>
          <p:cNvPr id="5" name="Picture 6" descr="http://3.bp.blogspot.com/-sjvnhTLFZfs/UFySQfZqDmI/AAAAAAAAAFI/wTokdpVbBfA/s1600/kniga2.png"/>
          <p:cNvPicPr>
            <a:picLocks noChangeAspect="1" noChangeArrowheads="1"/>
          </p:cNvPicPr>
          <p:nvPr/>
        </p:nvPicPr>
        <p:blipFill>
          <a:blip r:embed="rId2" cstate="print"/>
          <a:srcRect/>
          <a:stretch>
            <a:fillRect/>
          </a:stretch>
        </p:blipFill>
        <p:spPr bwMode="auto">
          <a:xfrm>
            <a:off x="3203848" y="4365103"/>
            <a:ext cx="2879726" cy="237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96752"/>
            <a:ext cx="6696744" cy="1569660"/>
          </a:xfrm>
          <a:prstGeom prst="rect">
            <a:avLst/>
          </a:prstGeom>
        </p:spPr>
        <p:txBody>
          <a:bodyPr wrap="square">
            <a:spAutoFit/>
          </a:bodyPr>
          <a:lstStyle/>
          <a:p>
            <a:pPr algn="ctr"/>
            <a:r>
              <a:rPr lang="ru-RU" sz="4800" dirty="0" smtClean="0">
                <a:solidFill>
                  <a:srgbClr val="0070C0"/>
                </a:solidFill>
                <a:latin typeface="+mj-lt"/>
              </a:rPr>
              <a:t>СПАСИБО </a:t>
            </a:r>
          </a:p>
          <a:p>
            <a:pPr algn="ctr"/>
            <a:r>
              <a:rPr lang="ru-RU" sz="4800" dirty="0" smtClean="0">
                <a:solidFill>
                  <a:srgbClr val="0070C0"/>
                </a:solidFill>
                <a:latin typeface="+mj-lt"/>
              </a:rPr>
              <a:t>ЗА ВНИМАНИЕ!</a:t>
            </a:r>
            <a:endParaRPr lang="ru-RU" sz="4800" dirty="0">
              <a:latin typeface="+mj-lt"/>
            </a:endParaRPr>
          </a:p>
        </p:txBody>
      </p:sp>
      <p:pic>
        <p:nvPicPr>
          <p:cNvPr id="8204" name="Picture 12" descr="http://liubavyshka.ru/_ph/4/1/950678331.jpg"/>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924944"/>
            <a:ext cx="482453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21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одзаголовок 2"/>
          <p:cNvSpPr>
            <a:spLocks noGrp="1"/>
          </p:cNvSpPr>
          <p:nvPr>
            <p:ph type="subTitle" idx="1"/>
          </p:nvPr>
        </p:nvSpPr>
        <p:spPr>
          <a:xfrm>
            <a:off x="5580112" y="1742620"/>
            <a:ext cx="3420380" cy="3528392"/>
          </a:xfrm>
        </p:spPr>
        <p:txBody>
          <a:bodyPr>
            <a:noAutofit/>
          </a:bodyPr>
          <a:lstStyle/>
          <a:p>
            <a:pPr eaLnBrk="1" hangingPunct="1">
              <a:spcBef>
                <a:spcPts val="0"/>
              </a:spcBef>
            </a:pPr>
            <a:r>
              <a:rPr lang="ru-RU" altLang="ru-RU" b="1" i="0" dirty="0">
                <a:solidFill>
                  <a:srgbClr val="0070C0"/>
                </a:solidFill>
                <a:ea typeface="Calibri" pitchFamily="34" charset="0"/>
                <a:cs typeface="Arial" panose="020B0604020202020204" pitchFamily="34" charset="0"/>
              </a:rPr>
              <a:t>На психологическом уровне малышу стоит привыкнуть:</a:t>
            </a:r>
            <a:endParaRPr lang="ru-RU" altLang="ru-RU" i="0" dirty="0">
              <a:solidFill>
                <a:srgbClr val="0070C0"/>
              </a:solidFill>
              <a:ea typeface="Calibri" pitchFamily="34" charset="0"/>
              <a:cs typeface="Arial" panose="020B0604020202020204" pitchFamily="34" charset="0"/>
            </a:endParaRPr>
          </a:p>
          <a:p>
            <a:pPr eaLnBrk="1" hangingPunct="1">
              <a:spcBef>
                <a:spcPts val="0"/>
              </a:spcBef>
              <a:buFontTx/>
              <a:buChar char="•"/>
            </a:pPr>
            <a:r>
              <a:rPr lang="ru-RU" altLang="ru-RU" i="0" dirty="0">
                <a:solidFill>
                  <a:srgbClr val="0070C0"/>
                </a:solidFill>
                <a:ea typeface="Calibri" pitchFamily="34" charset="0"/>
                <a:cs typeface="Arial" panose="020B0604020202020204" pitchFamily="34" charset="0"/>
              </a:rPr>
              <a:t>К отсутствию значимого взрослого (мамы, папы и т.д.);</a:t>
            </a:r>
          </a:p>
          <a:p>
            <a:pPr eaLnBrk="1" hangingPunct="1">
              <a:spcBef>
                <a:spcPts val="0"/>
              </a:spcBef>
              <a:buFontTx/>
              <a:buChar char="•"/>
            </a:pPr>
            <a:r>
              <a:rPr lang="ru-RU" altLang="ru-RU" i="0" dirty="0">
                <a:solidFill>
                  <a:srgbClr val="0070C0"/>
                </a:solidFill>
                <a:ea typeface="Calibri" pitchFamily="34" charset="0"/>
                <a:cs typeface="Arial" panose="020B0604020202020204" pitchFamily="34" charset="0"/>
              </a:rPr>
              <a:t>Необходимости в одиночку справляться со своими проблемами;</a:t>
            </a:r>
          </a:p>
          <a:p>
            <a:pPr eaLnBrk="1" hangingPunct="1">
              <a:spcBef>
                <a:spcPts val="0"/>
              </a:spcBef>
              <a:buFontTx/>
              <a:buChar char="•"/>
            </a:pPr>
            <a:r>
              <a:rPr lang="ru-RU" altLang="ru-RU" i="0" dirty="0">
                <a:solidFill>
                  <a:srgbClr val="0070C0"/>
                </a:solidFill>
                <a:ea typeface="Calibri" pitchFamily="34" charset="0"/>
                <a:cs typeface="Arial" panose="020B0604020202020204" pitchFamily="34" charset="0"/>
              </a:rPr>
              <a:t>Большому количеству новых людей и необходимости с ними взаимодействовать;</a:t>
            </a:r>
          </a:p>
          <a:p>
            <a:pPr eaLnBrk="1" hangingPunct="1">
              <a:spcBef>
                <a:spcPts val="0"/>
              </a:spcBef>
              <a:buFontTx/>
              <a:buChar char="•"/>
            </a:pPr>
            <a:r>
              <a:rPr lang="ru-RU" altLang="ru-RU" i="0" dirty="0">
                <a:solidFill>
                  <a:srgbClr val="0070C0"/>
                </a:solidFill>
                <a:ea typeface="Calibri" pitchFamily="34" charset="0"/>
                <a:cs typeface="Arial" panose="020B0604020202020204" pitchFamily="34" charset="0"/>
              </a:rPr>
              <a:t>Необходимости отстаивать свое личное </a:t>
            </a:r>
            <a:r>
              <a:rPr lang="ru-RU" altLang="ru-RU" i="0" dirty="0" smtClean="0">
                <a:solidFill>
                  <a:srgbClr val="0070C0"/>
                </a:solidFill>
                <a:ea typeface="Calibri" pitchFamily="34" charset="0"/>
                <a:cs typeface="Arial" panose="020B0604020202020204" pitchFamily="34" charset="0"/>
              </a:rPr>
              <a:t>пространство.</a:t>
            </a:r>
            <a:endParaRPr lang="ru-RU" i="0" dirty="0">
              <a:solidFill>
                <a:srgbClr val="0070C0"/>
              </a:solidFill>
              <a:cs typeface="Arial" panose="020B0604020202020204" pitchFamily="34" charset="0"/>
            </a:endParaRPr>
          </a:p>
          <a:p>
            <a:pPr eaLnBrk="1" hangingPunct="1">
              <a:buFontTx/>
              <a:buChar char="•"/>
            </a:pPr>
            <a:endParaRPr lang="ru-RU" altLang="ru-RU" dirty="0" smtClean="0">
              <a:solidFill>
                <a:srgbClr val="0070C0"/>
              </a:solidFill>
              <a:latin typeface="Arial" panose="020B0604020202020204" pitchFamily="34" charset="0"/>
              <a:ea typeface="Calibri" pitchFamily="34" charset="0"/>
              <a:cs typeface="Arial" panose="020B0604020202020204" pitchFamily="34" charset="0"/>
            </a:endParaRPr>
          </a:p>
        </p:txBody>
      </p:sp>
      <p:sp>
        <p:nvSpPr>
          <p:cNvPr id="15362" name="Заголовок 2"/>
          <p:cNvSpPr>
            <a:spLocks noGrp="1"/>
          </p:cNvSpPr>
          <p:nvPr>
            <p:ph type="ctrTitle"/>
          </p:nvPr>
        </p:nvSpPr>
        <p:spPr bwMode="auto">
          <a:xfrm>
            <a:off x="1619672" y="548680"/>
            <a:ext cx="6480720" cy="936104"/>
          </a:xfrm>
        </p:spPr>
        <p:txBody>
          <a:bodyPr wrap="square" numCol="1" anchorCtr="0" compatLnSpc="1">
            <a:prstTxWarp prst="textNoShape">
              <a:avLst/>
            </a:prstTxWarp>
          </a:bodyPr>
          <a:lstStyle/>
          <a:p>
            <a:pPr algn="ctr" eaLnBrk="1" hangingPunct="1"/>
            <a:r>
              <a:rPr lang="ru-RU" sz="3200" cap="none" dirty="0" smtClean="0">
                <a:solidFill>
                  <a:srgbClr val="0070C0"/>
                </a:solidFill>
              </a:rPr>
              <a:t>УРОВНИ АДАПТАЦИИ </a:t>
            </a:r>
          </a:p>
        </p:txBody>
      </p:sp>
      <p:pic>
        <p:nvPicPr>
          <p:cNvPr id="6" name="Picture 2" descr="Адаптация детей раннего возраста к детскому саду"/>
          <p:cNvPicPr>
            <a:picLocks noChangeAspect="1" noChangeArrowheads="1"/>
          </p:cNvPicPr>
          <p:nvPr/>
        </p:nvPicPr>
        <p:blipFill>
          <a:blip r:embed="rId2" cstate="print"/>
          <a:srcRect/>
          <a:stretch>
            <a:fillRect/>
          </a:stretch>
        </p:blipFill>
        <p:spPr bwMode="auto">
          <a:xfrm>
            <a:off x="3639044" y="2924944"/>
            <a:ext cx="1764196" cy="1883827"/>
          </a:xfrm>
          <a:prstGeom prst="rect">
            <a:avLst/>
          </a:prstGeom>
          <a:noFill/>
          <a:ln w="9525">
            <a:noFill/>
            <a:miter lim="800000"/>
            <a:headEnd/>
            <a:tailEnd/>
          </a:ln>
        </p:spPr>
      </p:pic>
      <p:sp>
        <p:nvSpPr>
          <p:cNvPr id="2" name="TextBox 1"/>
          <p:cNvSpPr txBox="1"/>
          <p:nvPr/>
        </p:nvSpPr>
        <p:spPr>
          <a:xfrm>
            <a:off x="683568" y="1124744"/>
            <a:ext cx="7776864" cy="707886"/>
          </a:xfrm>
          <a:prstGeom prst="rect">
            <a:avLst/>
          </a:prstGeom>
          <a:noFill/>
        </p:spPr>
        <p:txBody>
          <a:bodyPr wrap="square" rtlCol="0">
            <a:spAutoFit/>
          </a:bodyPr>
          <a:lstStyle/>
          <a:p>
            <a:pPr algn="ctr"/>
            <a:r>
              <a:rPr lang="ru-RU" sz="2000" dirty="0">
                <a:solidFill>
                  <a:srgbClr val="0070C0"/>
                </a:solidFill>
                <a:latin typeface="+mn-lt"/>
                <a:cs typeface="Arial" panose="020B0604020202020204" pitchFamily="34" charset="0"/>
              </a:rPr>
              <a:t>Адаптация ребенка  проходит на 2-х уровнях: физическом и психологическом</a:t>
            </a:r>
            <a:r>
              <a:rPr lang="ru-RU" sz="2000" dirty="0" smtClean="0">
                <a:solidFill>
                  <a:srgbClr val="0070C0"/>
                </a:solidFill>
                <a:latin typeface="+mn-lt"/>
                <a:cs typeface="Arial" panose="020B0604020202020204" pitchFamily="34" charset="0"/>
              </a:rPr>
              <a:t>.</a:t>
            </a:r>
            <a:endParaRPr lang="ru-RU" sz="2000" dirty="0">
              <a:solidFill>
                <a:srgbClr val="0070C0"/>
              </a:solidFill>
              <a:latin typeface="+mn-lt"/>
              <a:cs typeface="Arial" panose="020B0604020202020204" pitchFamily="34" charset="0"/>
            </a:endParaRPr>
          </a:p>
        </p:txBody>
      </p:sp>
      <p:sp>
        <p:nvSpPr>
          <p:cNvPr id="3" name="TextBox 2"/>
          <p:cNvSpPr txBox="1"/>
          <p:nvPr/>
        </p:nvSpPr>
        <p:spPr>
          <a:xfrm>
            <a:off x="179512" y="1772816"/>
            <a:ext cx="3384376" cy="4678204"/>
          </a:xfrm>
          <a:prstGeom prst="rect">
            <a:avLst/>
          </a:prstGeom>
          <a:noFill/>
        </p:spPr>
        <p:txBody>
          <a:bodyPr wrap="square" rtlCol="0">
            <a:spAutoFit/>
          </a:bodyPr>
          <a:lstStyle/>
          <a:p>
            <a:pPr eaLnBrk="1" hangingPunct="1"/>
            <a:r>
              <a:rPr lang="ru-RU" altLang="ru-RU" sz="2000" b="1" dirty="0">
                <a:solidFill>
                  <a:srgbClr val="0070C0"/>
                </a:solidFill>
                <a:latin typeface="+mn-lt"/>
                <a:ea typeface="Calibri" pitchFamily="34" charset="0"/>
                <a:cs typeface="Arial" panose="020B0604020202020204" pitchFamily="34" charset="0"/>
              </a:rPr>
              <a:t>На физическом уровне малышу надо привыкнуть:</a:t>
            </a:r>
            <a:endParaRPr lang="ru-RU" altLang="ru-RU" sz="2000" dirty="0">
              <a:solidFill>
                <a:srgbClr val="0070C0"/>
              </a:solidFill>
              <a:latin typeface="+mn-lt"/>
              <a:ea typeface="Calibri" pitchFamily="34" charset="0"/>
              <a:cs typeface="Arial" panose="020B0604020202020204" pitchFamily="34" charset="0"/>
            </a:endParaRPr>
          </a:p>
          <a:p>
            <a:pPr eaLnBrk="1" hangingPunct="1">
              <a:buFontTx/>
              <a:buChar char="•"/>
            </a:pPr>
            <a:r>
              <a:rPr lang="ru-RU" altLang="ru-RU" sz="2000" dirty="0">
                <a:solidFill>
                  <a:srgbClr val="0070C0"/>
                </a:solidFill>
                <a:latin typeface="+mn-lt"/>
                <a:ea typeface="Calibri" pitchFamily="34" charset="0"/>
                <a:cs typeface="Arial" panose="020B0604020202020204" pitchFamily="34" charset="0"/>
              </a:rPr>
              <a:t>К новому режиму - определенному, заданному ритму жизни, новым нагрузкам ( необходимо сидеть, слушать, выполнять просьбы);</a:t>
            </a:r>
          </a:p>
          <a:p>
            <a:pPr eaLnBrk="1" hangingPunct="1">
              <a:buFontTx/>
              <a:buChar char="•"/>
            </a:pPr>
            <a:r>
              <a:rPr lang="ru-RU" altLang="ru-RU" sz="2000" dirty="0">
                <a:solidFill>
                  <a:srgbClr val="0070C0"/>
                </a:solidFill>
                <a:latin typeface="+mn-lt"/>
                <a:ea typeface="Calibri" pitchFamily="34" charset="0"/>
                <a:cs typeface="Arial" panose="020B0604020202020204" pitchFamily="34" charset="0"/>
              </a:rPr>
              <a:t>Необходимости самоограничений;</a:t>
            </a:r>
          </a:p>
          <a:p>
            <a:pPr eaLnBrk="1" hangingPunct="1">
              <a:buFontTx/>
              <a:buChar char="•"/>
            </a:pPr>
            <a:r>
              <a:rPr lang="ru-RU" altLang="ru-RU" sz="2000" dirty="0">
                <a:solidFill>
                  <a:srgbClr val="0070C0"/>
                </a:solidFill>
                <a:latin typeface="+mn-lt"/>
                <a:ea typeface="Calibri" pitchFamily="34" charset="0"/>
                <a:cs typeface="Arial" panose="020B0604020202020204" pitchFamily="34" charset="0"/>
              </a:rPr>
              <a:t>Невозможности уединения;</a:t>
            </a:r>
          </a:p>
          <a:p>
            <a:pPr eaLnBrk="1" hangingPunct="1">
              <a:buFontTx/>
              <a:buChar char="•"/>
            </a:pPr>
            <a:r>
              <a:rPr lang="ru-RU" altLang="ru-RU" sz="2000" dirty="0">
                <a:solidFill>
                  <a:srgbClr val="0070C0"/>
                </a:solidFill>
                <a:latin typeface="+mn-lt"/>
                <a:ea typeface="Calibri" pitchFamily="34" charset="0"/>
                <a:cs typeface="Arial" panose="020B0604020202020204" pitchFamily="34" charset="0"/>
              </a:rPr>
              <a:t>Новой пище, новым помещениям и т.д.</a:t>
            </a:r>
          </a:p>
          <a:p>
            <a:pPr algn="just"/>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ctrTitle"/>
          </p:nvPr>
        </p:nvSpPr>
        <p:spPr bwMode="auto">
          <a:xfrm>
            <a:off x="827584" y="404664"/>
            <a:ext cx="7772400" cy="650503"/>
          </a:xfrm>
        </p:spPr>
        <p:txBody>
          <a:bodyPr wrap="square" lIns="91440" rIns="91440" numCol="1" anchorCtr="0" compatLnSpc="1">
            <a:prstTxWarp prst="textNoShape">
              <a:avLst/>
            </a:prstTxWarp>
          </a:bodyPr>
          <a:lstStyle/>
          <a:p>
            <a:pPr algn="ctr"/>
            <a:r>
              <a:rPr lang="ru-RU" sz="3200" cap="none" dirty="0" smtClean="0">
                <a:solidFill>
                  <a:srgbClr val="0070C0"/>
                </a:solidFill>
              </a:rPr>
              <a:t>ЭТАПЫ АДАПТАЦИИ</a:t>
            </a:r>
          </a:p>
        </p:txBody>
      </p:sp>
      <p:sp>
        <p:nvSpPr>
          <p:cNvPr id="17410" name="Rectangle 5"/>
          <p:cNvSpPr>
            <a:spLocks noGrp="1"/>
          </p:cNvSpPr>
          <p:nvPr>
            <p:ph type="subTitle" idx="1"/>
          </p:nvPr>
        </p:nvSpPr>
        <p:spPr>
          <a:xfrm>
            <a:off x="323528" y="1124744"/>
            <a:ext cx="8424936" cy="1752600"/>
          </a:xfrm>
        </p:spPr>
        <p:txBody>
          <a:bodyPr>
            <a:noAutofit/>
          </a:bodyPr>
          <a:lstStyle/>
          <a:p>
            <a:pPr algn="just">
              <a:spcBef>
                <a:spcPts val="0"/>
              </a:spcBef>
            </a:pPr>
            <a:r>
              <a:rPr lang="ru-RU" b="1" i="0" dirty="0" smtClean="0">
                <a:solidFill>
                  <a:srgbClr val="0070C0"/>
                </a:solidFill>
              </a:rPr>
              <a:t>I этап - подготовительный. </a:t>
            </a:r>
            <a:r>
              <a:rPr lang="ru-RU" i="0" dirty="0" smtClean="0">
                <a:solidFill>
                  <a:srgbClr val="0070C0"/>
                </a:solidFill>
              </a:rPr>
              <a:t>Его следует начинать за 1-2 месяца до приема ребенка в детский сад. Задача этого этапа – сформировать такие стереотипы в поведении ребенка, которые помогут ему безболезненно приобщиться к новым для него условиям.</a:t>
            </a:r>
          </a:p>
          <a:p>
            <a:pPr algn="just">
              <a:spcBef>
                <a:spcPts val="0"/>
              </a:spcBef>
            </a:pPr>
            <a:r>
              <a:rPr lang="ru-RU" i="0" dirty="0" smtClean="0">
                <a:solidFill>
                  <a:srgbClr val="0070C0"/>
                </a:solidFill>
              </a:rPr>
              <a:t>Коррекцию необходимо провести в домашних условиях, и делать это следует постепенно, не торопясь, оберегая нервную систему ребенка от переутомления.</a:t>
            </a:r>
          </a:p>
          <a:p>
            <a:pPr algn="just">
              <a:spcBef>
                <a:spcPts val="0"/>
              </a:spcBef>
            </a:pPr>
            <a:r>
              <a:rPr lang="ru-RU" i="0" dirty="0" smtClean="0">
                <a:solidFill>
                  <a:srgbClr val="0070C0"/>
                </a:solidFill>
              </a:rPr>
              <a:t>Необходимо обратить внимание на формирование навыков самостоятельности. Ребенок, умеющий есть, самостоятельно одеваться и раздеваться, в детском саду не будет чувствовать себя беспомощным, зависимым от взрослых, что положительно скажется на самочувствии. Умение самостоятельно занять себя игрушками поможет ему отвлечься от переживаний, на некоторое время сгладить остроту отрицательных эмоций.</a:t>
            </a:r>
          </a:p>
          <a:p>
            <a:pPr algn="just">
              <a:spcBef>
                <a:spcPts val="0"/>
              </a:spcBef>
            </a:pPr>
            <a:r>
              <a:rPr lang="ru-RU" i="0" dirty="0" smtClean="0">
                <a:solidFill>
                  <a:srgbClr val="0070C0"/>
                </a:solidFill>
              </a:rPr>
              <a:t>Как только в семье посчитают, что все эти задачи успешно решены и малыш подготовлен к приходу в ДОУ, наступает следующий этап – в работу включается педагог, который непосредственно будет работать с ребенком в детском саду</a:t>
            </a:r>
            <a:r>
              <a:rPr lang="ru-RU" sz="1600" i="0" dirty="0" smtClean="0">
                <a:solidFill>
                  <a:srgbClr val="0070C0"/>
                </a:solidFill>
              </a:rPr>
              <a:t>.</a:t>
            </a:r>
            <a:endParaRPr lang="ru-RU" sz="1600" dirty="0" smtClean="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gimnaziya213.ru/wp-content/uploads/2014/05/9317334_19779-700x500.jpg"/>
          <p:cNvPicPr>
            <a:picLocks noChangeAspect="1" noChangeArrowheads="1"/>
          </p:cNvPicPr>
          <p:nvPr/>
        </p:nvPicPr>
        <p:blipFill>
          <a:blip r:embed="rId2" cstate="print"/>
          <a:srcRect/>
          <a:stretch>
            <a:fillRect/>
          </a:stretch>
        </p:blipFill>
        <p:spPr bwMode="auto">
          <a:xfrm>
            <a:off x="2987823" y="4941168"/>
            <a:ext cx="3311525" cy="1760414"/>
          </a:xfrm>
          <a:prstGeom prst="rect">
            <a:avLst/>
          </a:prstGeom>
          <a:noFill/>
          <a:ln w="9525">
            <a:noFill/>
            <a:miter lim="800000"/>
            <a:headEnd/>
            <a:tailEnd/>
          </a:ln>
        </p:spPr>
      </p:pic>
      <p:sp>
        <p:nvSpPr>
          <p:cNvPr id="17409" name="Rectangle 4"/>
          <p:cNvSpPr>
            <a:spLocks noGrp="1"/>
          </p:cNvSpPr>
          <p:nvPr>
            <p:ph type="ctrTitle"/>
          </p:nvPr>
        </p:nvSpPr>
        <p:spPr bwMode="auto">
          <a:xfrm>
            <a:off x="827584" y="404664"/>
            <a:ext cx="7772400" cy="650503"/>
          </a:xfrm>
        </p:spPr>
        <p:txBody>
          <a:bodyPr wrap="square" lIns="91440" rIns="91440" numCol="1" anchorCtr="0" compatLnSpc="1">
            <a:prstTxWarp prst="textNoShape">
              <a:avLst/>
            </a:prstTxWarp>
          </a:bodyPr>
          <a:lstStyle/>
          <a:p>
            <a:pPr algn="ctr"/>
            <a:r>
              <a:rPr lang="ru-RU" sz="3200" cap="none" dirty="0" smtClean="0">
                <a:solidFill>
                  <a:srgbClr val="0070C0"/>
                </a:solidFill>
              </a:rPr>
              <a:t>ЭТАПЫ АДАПТАЦИИ</a:t>
            </a:r>
          </a:p>
        </p:txBody>
      </p:sp>
      <p:sp>
        <p:nvSpPr>
          <p:cNvPr id="17410" name="Rectangle 5"/>
          <p:cNvSpPr>
            <a:spLocks noGrp="1"/>
          </p:cNvSpPr>
          <p:nvPr>
            <p:ph type="subTitle" idx="1"/>
          </p:nvPr>
        </p:nvSpPr>
        <p:spPr>
          <a:xfrm>
            <a:off x="287102" y="980728"/>
            <a:ext cx="8424936" cy="4401205"/>
          </a:xfrm>
        </p:spPr>
        <p:txBody>
          <a:bodyPr wrap="square">
            <a:spAutoFit/>
          </a:bodyPr>
          <a:lstStyle/>
          <a:p>
            <a:pPr algn="just">
              <a:spcBef>
                <a:spcPts val="0"/>
              </a:spcBef>
            </a:pPr>
            <a:r>
              <a:rPr lang="ru-RU" b="1" i="0" dirty="0" smtClean="0">
                <a:solidFill>
                  <a:srgbClr val="0070C0"/>
                </a:solidFill>
              </a:rPr>
              <a:t>II этап – основной. </a:t>
            </a:r>
            <a:r>
              <a:rPr lang="ru-RU" i="0" dirty="0" smtClean="0">
                <a:solidFill>
                  <a:srgbClr val="0070C0"/>
                </a:solidFill>
              </a:rPr>
              <a:t>Главная задача данного этапа - создание положительного образа воспитателя. Родители должны понимать важность этого этапа и стараться установить с воспитателем доброжелательные отношения.</a:t>
            </a:r>
          </a:p>
          <a:p>
            <a:pPr algn="just">
              <a:spcBef>
                <a:spcPts val="0"/>
              </a:spcBef>
            </a:pPr>
            <a:r>
              <a:rPr lang="ru-RU" i="0" dirty="0" smtClean="0">
                <a:solidFill>
                  <a:srgbClr val="0070C0"/>
                </a:solidFill>
              </a:rPr>
              <a:t>Воспитатель, узнавая ребенка, со слов родителей, сможет найти подход к ребенку значительно быстрее и точнее, а ребенок в свое время начнет доверять воспитателю, испытывая при этом чувство физической и психической защиты.</a:t>
            </a:r>
          </a:p>
          <a:p>
            <a:pPr algn="just">
              <a:spcBef>
                <a:spcPts val="0"/>
              </a:spcBef>
            </a:pPr>
            <a:endParaRPr lang="ru-RU" sz="1000" i="0" dirty="0">
              <a:solidFill>
                <a:srgbClr val="0070C0"/>
              </a:solidFill>
            </a:endParaRPr>
          </a:p>
          <a:p>
            <a:pPr algn="just">
              <a:spcBef>
                <a:spcPts val="0"/>
              </a:spcBef>
            </a:pPr>
            <a:r>
              <a:rPr lang="ru-RU" b="1" i="0" dirty="0" smtClean="0">
                <a:solidFill>
                  <a:srgbClr val="0070C0"/>
                </a:solidFill>
              </a:rPr>
              <a:t>III этап – заключительный</a:t>
            </a:r>
            <a:r>
              <a:rPr lang="ru-RU" i="0" dirty="0" smtClean="0">
                <a:solidFill>
                  <a:srgbClr val="0070C0"/>
                </a:solidFill>
              </a:rPr>
              <a:t>. Ребенок начинает посещать детский сад по 2-3 часа в день. Затем ребенка оставляют на сон. Следует помнить, что в процессе привыкания в первую очередь нормализуются настроение, самочувствие ребенка, аппетит, в последнюю очередь – сон.</a:t>
            </a:r>
            <a:r>
              <a:rPr lang="ru-RU" dirty="0" smtClean="0">
                <a:solidFill>
                  <a:srgbClr val="0070C0"/>
                </a:solidFill>
              </a:rPr>
              <a:t/>
            </a:r>
            <a:br>
              <a:rPr lang="ru-RU" dirty="0" smtClean="0">
                <a:solidFill>
                  <a:srgbClr val="0070C0"/>
                </a:solidFill>
              </a:rPr>
            </a:br>
            <a:endParaRPr lang="ru-RU" dirty="0" smtClean="0">
              <a:solidFill>
                <a:srgbClr val="0070C0"/>
              </a:solidFill>
            </a:endParaRPr>
          </a:p>
        </p:txBody>
      </p:sp>
    </p:spTree>
    <p:extLst>
      <p:ext uri="{BB962C8B-B14F-4D97-AF65-F5344CB8AC3E}">
        <p14:creationId xmlns:p14="http://schemas.microsoft.com/office/powerpoint/2010/main" val="359460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395536" y="1225688"/>
            <a:ext cx="8496944" cy="5632311"/>
          </a:xfrm>
          <a:prstGeom prst="rect">
            <a:avLst/>
          </a:prstGeom>
          <a:noFill/>
          <a:ln w="9525">
            <a:noFill/>
            <a:miter lim="800000"/>
            <a:headEnd/>
            <a:tailEnd/>
          </a:ln>
          <a:effectLst/>
        </p:spPr>
        <p:txBody>
          <a:bodyPr wrap="square" anchor="ctr">
            <a:spAutoFit/>
          </a:bodyPr>
          <a:lstStyle/>
          <a:p>
            <a:pPr marL="457200" indent="-457200" algn="just">
              <a:buAutoNum type="arabicPeriod"/>
            </a:pPr>
            <a:r>
              <a:rPr lang="ru-RU" sz="2000" b="1" dirty="0">
                <a:solidFill>
                  <a:srgbClr val="0070C0"/>
                </a:solidFill>
                <a:latin typeface="+mn-lt"/>
              </a:rPr>
              <a:t>Л</a:t>
            </a:r>
            <a:r>
              <a:rPr lang="ru-RU" sz="2000" b="1" dirty="0" smtClean="0">
                <a:solidFill>
                  <a:srgbClr val="0070C0"/>
                </a:solidFill>
                <a:latin typeface="+mn-lt"/>
              </a:rPr>
              <a:t>егкая адаптация: </a:t>
            </a:r>
            <a:r>
              <a:rPr lang="ru-RU" sz="2000" dirty="0" smtClean="0">
                <a:solidFill>
                  <a:srgbClr val="0070C0"/>
                </a:solidFill>
                <a:latin typeface="+mn-lt"/>
              </a:rPr>
              <a:t>временное </a:t>
            </a:r>
            <a:r>
              <a:rPr lang="ru-RU" sz="2000" dirty="0">
                <a:solidFill>
                  <a:srgbClr val="0070C0"/>
                </a:solidFill>
                <a:latin typeface="+mn-lt"/>
              </a:rPr>
              <a:t>нарушение сна (нормализуется в течение 7-10 дней</a:t>
            </a:r>
            <a:r>
              <a:rPr lang="ru-RU" sz="2000" dirty="0" smtClean="0">
                <a:solidFill>
                  <a:srgbClr val="0070C0"/>
                </a:solidFill>
                <a:latin typeface="+mn-lt"/>
              </a:rPr>
              <a:t>); аппетита </a:t>
            </a:r>
            <a:r>
              <a:rPr lang="ru-RU" sz="2000" dirty="0">
                <a:solidFill>
                  <a:srgbClr val="0070C0"/>
                </a:solidFill>
                <a:latin typeface="+mn-lt"/>
              </a:rPr>
              <a:t>(норма по истечении 10 дней);</a:t>
            </a:r>
            <a:br>
              <a:rPr lang="ru-RU" sz="2000" dirty="0">
                <a:solidFill>
                  <a:srgbClr val="0070C0"/>
                </a:solidFill>
                <a:latin typeface="+mn-lt"/>
              </a:rPr>
            </a:br>
            <a:r>
              <a:rPr lang="ru-RU" sz="2000" dirty="0">
                <a:solidFill>
                  <a:srgbClr val="0070C0"/>
                </a:solidFill>
                <a:latin typeface="+mn-lt"/>
              </a:rPr>
              <a:t>-неадекватные эмоциональные реакции (капризы, замкнутость, агрессия, угнетенное состояние и т.д.), изменения в речевой, ориентировочной и игровой активности приходит в норму за 20-30 </a:t>
            </a:r>
            <a:r>
              <a:rPr lang="ru-RU" sz="2000" dirty="0" smtClean="0">
                <a:solidFill>
                  <a:srgbClr val="0070C0"/>
                </a:solidFill>
                <a:latin typeface="+mn-lt"/>
              </a:rPr>
              <a:t>дней; характер </a:t>
            </a:r>
            <a:r>
              <a:rPr lang="ru-RU" sz="2000" dirty="0">
                <a:solidFill>
                  <a:srgbClr val="0070C0"/>
                </a:solidFill>
                <a:latin typeface="+mn-lt"/>
              </a:rPr>
              <a:t>взаимоотношений со взрослыми и двигательная активность практически не </a:t>
            </a:r>
            <a:r>
              <a:rPr lang="ru-RU" sz="2000" dirty="0" smtClean="0">
                <a:solidFill>
                  <a:srgbClr val="0070C0"/>
                </a:solidFill>
                <a:latin typeface="+mn-lt"/>
              </a:rPr>
              <a:t>изменяются; функциональные </a:t>
            </a:r>
            <a:r>
              <a:rPr lang="ru-RU" sz="2000" dirty="0">
                <a:solidFill>
                  <a:srgbClr val="0070C0"/>
                </a:solidFill>
                <a:latin typeface="+mn-lt"/>
              </a:rPr>
              <a:t>нарушения практически не выражены, нормализуются за 2-4 недели, заболеваний не возникает. Основные симптомы исчезают в течение месяца (2-3 недели нормативно</a:t>
            </a:r>
            <a:r>
              <a:rPr lang="ru-RU" sz="2000" dirty="0" smtClean="0">
                <a:solidFill>
                  <a:srgbClr val="0070C0"/>
                </a:solidFill>
                <a:latin typeface="+mn-lt"/>
              </a:rPr>
              <a:t>).</a:t>
            </a:r>
          </a:p>
          <a:p>
            <a:pPr marL="457200" indent="-457200" algn="just">
              <a:buAutoNum type="arabicPeriod"/>
            </a:pPr>
            <a:r>
              <a:rPr lang="ru-RU" sz="2000" b="1" dirty="0">
                <a:solidFill>
                  <a:srgbClr val="0070C0"/>
                </a:solidFill>
                <a:latin typeface="+mn-lt"/>
              </a:rPr>
              <a:t>С</a:t>
            </a:r>
            <a:r>
              <a:rPr lang="ru-RU" sz="2000" b="1" dirty="0" smtClean="0">
                <a:solidFill>
                  <a:srgbClr val="0070C0"/>
                </a:solidFill>
                <a:latin typeface="+mn-lt"/>
              </a:rPr>
              <a:t>редняя </a:t>
            </a:r>
            <a:r>
              <a:rPr lang="ru-RU" sz="2000" b="1" dirty="0">
                <a:solidFill>
                  <a:srgbClr val="0070C0"/>
                </a:solidFill>
                <a:latin typeface="+mn-lt"/>
              </a:rPr>
              <a:t>адаптация: </a:t>
            </a:r>
            <a:r>
              <a:rPr lang="ru-RU" sz="2000" dirty="0">
                <a:solidFill>
                  <a:srgbClr val="0070C0"/>
                </a:solidFill>
                <a:latin typeface="+mn-lt"/>
              </a:rPr>
              <a:t>все нарушения выражены более и </a:t>
            </a:r>
            <a:r>
              <a:rPr lang="ru-RU" sz="2000" dirty="0" smtClean="0">
                <a:solidFill>
                  <a:srgbClr val="0070C0"/>
                </a:solidFill>
                <a:latin typeface="+mn-lt"/>
              </a:rPr>
              <a:t>длительно: </a:t>
            </a:r>
            <a:r>
              <a:rPr lang="ru-RU" sz="2000" dirty="0">
                <a:solidFill>
                  <a:srgbClr val="0070C0"/>
                </a:solidFill>
                <a:latin typeface="+mn-lt"/>
              </a:rPr>
              <a:t>сон, аппетит восстанавливаются в течение 20-40 дней, ориентировочная деятельность (20 дней), речевая активность (30-40 дней), эмоциональное состояние (30 дней), двигательная активность, претерпевающая значительные изменения, приходит в норму за 30-35 дней. Взаимодействие со взрослыми и сверстниками не нарушается. Функциональные изменения отчетливо выражены, фиксируются заболевания (например, острая респираторная инфекция</a:t>
            </a:r>
            <a:r>
              <a:rPr lang="ru-RU" sz="2000" dirty="0" smtClean="0">
                <a:solidFill>
                  <a:srgbClr val="0070C0"/>
                </a:solidFill>
                <a:latin typeface="+mn-lt"/>
              </a:rPr>
              <a:t>).</a:t>
            </a:r>
            <a:endParaRPr lang="ru-RU" sz="2000" dirty="0">
              <a:solidFill>
                <a:srgbClr val="0070C0"/>
              </a:solidFill>
              <a:latin typeface="+mn-lt"/>
            </a:endParaRPr>
          </a:p>
        </p:txBody>
      </p:sp>
      <p:sp>
        <p:nvSpPr>
          <p:cNvPr id="9" name="Rectangle 4"/>
          <p:cNvSpPr txBox="1">
            <a:spLocks/>
          </p:cNvSpPr>
          <p:nvPr/>
        </p:nvSpPr>
        <p:spPr bwMode="auto">
          <a:xfrm>
            <a:off x="827584" y="0"/>
            <a:ext cx="7772400" cy="650503"/>
          </a:xfrm>
          <a:prstGeom prst="rect">
            <a:avLst/>
          </a:prstGeom>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cap="none" dirty="0" smtClean="0">
                <a:solidFill>
                  <a:srgbClr val="0070C0"/>
                </a:solidFill>
              </a:rPr>
              <a:t>СТЕПЕНИ ТЯЖЕСТИ ПРОХОЖДЕНИЯ АДАПТАЦИИ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395536" y="1379576"/>
            <a:ext cx="8496944" cy="5324535"/>
          </a:xfrm>
          <a:prstGeom prst="rect">
            <a:avLst/>
          </a:prstGeom>
          <a:noFill/>
          <a:ln w="9525">
            <a:noFill/>
            <a:miter lim="800000"/>
            <a:headEnd/>
            <a:tailEnd/>
          </a:ln>
          <a:effectLst/>
        </p:spPr>
        <p:txBody>
          <a:bodyPr wrap="square" anchor="ctr">
            <a:spAutoFit/>
          </a:bodyPr>
          <a:lstStyle/>
          <a:p>
            <a:pPr marL="457200" indent="-457200" algn="just">
              <a:buFont typeface="+mj-lt"/>
              <a:buAutoNum type="arabicPeriod" startAt="3"/>
            </a:pPr>
            <a:r>
              <a:rPr lang="ru-RU" sz="2000" b="1" dirty="0" smtClean="0">
                <a:solidFill>
                  <a:srgbClr val="0070C0"/>
                </a:solidFill>
                <a:latin typeface="+mn-lt"/>
              </a:rPr>
              <a:t>Тяжелая </a:t>
            </a:r>
            <a:r>
              <a:rPr lang="ru-RU" sz="2000" b="1" dirty="0">
                <a:solidFill>
                  <a:srgbClr val="0070C0"/>
                </a:solidFill>
                <a:latin typeface="+mn-lt"/>
              </a:rPr>
              <a:t>адаптация</a:t>
            </a:r>
            <a:r>
              <a:rPr lang="ru-RU" sz="2000" dirty="0">
                <a:solidFill>
                  <a:srgbClr val="0070C0"/>
                </a:solidFill>
                <a:latin typeface="+mn-lt"/>
              </a:rPr>
              <a:t> (от 2 до 6 месяцев</a:t>
            </a:r>
            <a:r>
              <a:rPr lang="ru-RU" sz="2000" dirty="0" smtClean="0">
                <a:solidFill>
                  <a:srgbClr val="0070C0"/>
                </a:solidFill>
                <a:latin typeface="+mn-lt"/>
              </a:rPr>
              <a:t>): </a:t>
            </a:r>
            <a:r>
              <a:rPr lang="ru-RU" sz="2000" dirty="0">
                <a:solidFill>
                  <a:srgbClr val="0070C0"/>
                </a:solidFill>
                <a:latin typeface="+mn-lt"/>
              </a:rPr>
              <a:t>сопровождается грубым нарушением всех проявлений и реакций ребенка. Данный тип адаптации характеризуется снижением аппетита (иногда возникает рвота при кормлении), резким нарушением сна, ребенок нередко избегает контактов со сверстниками, пытается уединиться, отмечается проявление агрессии, подавленное состояние в течение долгого времени (ребенок плачет, пассивен, иногда происходит волнообразная смена настроения). Обычно видимые изменения происходят в речевой и двигательной активности, возможна временная задержка в психическом развитии. При тяжелой адаптации, как правило, дети заболевают в течение первых 10 дней и продолжают повторно болеть в течение всего времени привыкания к коллективу </a:t>
            </a:r>
            <a:r>
              <a:rPr lang="ru-RU" sz="2000" dirty="0" smtClean="0">
                <a:solidFill>
                  <a:srgbClr val="0070C0"/>
                </a:solidFill>
                <a:latin typeface="+mn-lt"/>
              </a:rPr>
              <a:t>сверстников.</a:t>
            </a:r>
          </a:p>
          <a:p>
            <a:pPr marL="457200" indent="-457200" algn="just">
              <a:buFont typeface="+mj-lt"/>
              <a:buAutoNum type="arabicPeriod" startAt="3"/>
            </a:pPr>
            <a:r>
              <a:rPr lang="ru-RU" sz="2000" b="1" dirty="0" smtClean="0">
                <a:solidFill>
                  <a:srgbClr val="0070C0"/>
                </a:solidFill>
                <a:latin typeface="+mn-lt"/>
              </a:rPr>
              <a:t>Очень </a:t>
            </a:r>
            <a:r>
              <a:rPr lang="ru-RU" sz="2000" b="1" dirty="0">
                <a:solidFill>
                  <a:srgbClr val="0070C0"/>
                </a:solidFill>
                <a:latin typeface="+mn-lt"/>
              </a:rPr>
              <a:t>тяжелая адаптация:</a:t>
            </a:r>
            <a:r>
              <a:rPr lang="ru-RU" sz="2000" dirty="0">
                <a:solidFill>
                  <a:srgbClr val="0070C0"/>
                </a:solidFill>
                <a:latin typeface="+mn-lt"/>
              </a:rPr>
              <a:t> около полугода и более. Встает вопрос, – стоит ли ребенку оставаться в детском саду, возможно, он «</a:t>
            </a:r>
            <a:r>
              <a:rPr lang="ru-RU" sz="2000" dirty="0" err="1">
                <a:solidFill>
                  <a:srgbClr val="0070C0"/>
                </a:solidFill>
                <a:latin typeface="+mn-lt"/>
              </a:rPr>
              <a:t>несадовский</a:t>
            </a:r>
            <a:r>
              <a:rPr lang="ru-RU" sz="2000" dirty="0">
                <a:solidFill>
                  <a:srgbClr val="0070C0"/>
                </a:solidFill>
                <a:latin typeface="+mn-lt"/>
              </a:rPr>
              <a:t>» </a:t>
            </a:r>
            <a:r>
              <a:rPr lang="ru-RU" sz="2000" dirty="0" smtClean="0">
                <a:solidFill>
                  <a:srgbClr val="0070C0"/>
                </a:solidFill>
                <a:latin typeface="+mn-lt"/>
              </a:rPr>
              <a:t>ребенок. Однако, </a:t>
            </a:r>
            <a:r>
              <a:rPr lang="ru-RU" sz="2000" dirty="0">
                <a:solidFill>
                  <a:srgbClr val="0070C0"/>
                </a:solidFill>
                <a:latin typeface="+mn-lt"/>
              </a:rPr>
              <a:t>как бы ни готовили ребенка к ДОУ, все равно он, особенно в первые дни, находится в состоянии стресса. </a:t>
            </a:r>
          </a:p>
        </p:txBody>
      </p:sp>
      <p:sp>
        <p:nvSpPr>
          <p:cNvPr id="9" name="Rectangle 4"/>
          <p:cNvSpPr txBox="1">
            <a:spLocks/>
          </p:cNvSpPr>
          <p:nvPr/>
        </p:nvSpPr>
        <p:spPr bwMode="auto">
          <a:xfrm>
            <a:off x="827584" y="260648"/>
            <a:ext cx="7772400" cy="650503"/>
          </a:xfrm>
          <a:prstGeom prst="rect">
            <a:avLst/>
          </a:prstGeom>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cap="none" dirty="0" smtClean="0">
                <a:solidFill>
                  <a:srgbClr val="0070C0"/>
                </a:solidFill>
              </a:rPr>
              <a:t>СТЕПЕНИ ТЯЖЕСТИ ПРОХОЖДЕНИЯ АДАПТАЦИИ</a:t>
            </a:r>
          </a:p>
        </p:txBody>
      </p:sp>
    </p:spTree>
    <p:extLst>
      <p:ext uri="{BB962C8B-B14F-4D97-AF65-F5344CB8AC3E}">
        <p14:creationId xmlns:p14="http://schemas.microsoft.com/office/powerpoint/2010/main" val="163024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149745" y="270179"/>
            <a:ext cx="8670727" cy="1077218"/>
          </a:xfrm>
          <a:prstGeom prst="rect">
            <a:avLst/>
          </a:prstGeom>
          <a:noFill/>
          <a:ln w="9525">
            <a:noFill/>
            <a:miter lim="800000"/>
            <a:headEnd/>
            <a:tailEnd/>
          </a:ln>
        </p:spPr>
        <p:txBody>
          <a:bodyPr wrap="square">
            <a:spAutoFit/>
          </a:bodyPr>
          <a:lstStyle/>
          <a:p>
            <a:pPr algn="ctr"/>
            <a:r>
              <a:rPr lang="ru-RU" sz="3200" dirty="0" smtClean="0">
                <a:solidFill>
                  <a:srgbClr val="0070C0"/>
                </a:solidFill>
                <a:latin typeface="+mj-lt"/>
              </a:rPr>
              <a:t>ФАКТОРЫ, ВЛИЯЮЩИЕ НА АДАПТАЦИЮ ДЕТЕЙ</a:t>
            </a:r>
            <a:endParaRPr lang="ru-RU" sz="3200" dirty="0">
              <a:solidFill>
                <a:srgbClr val="0070C0"/>
              </a:solidFill>
              <a:latin typeface="+mj-lt"/>
            </a:endParaRPr>
          </a:p>
        </p:txBody>
      </p:sp>
      <p:sp>
        <p:nvSpPr>
          <p:cNvPr id="16386" name="TextBox 2"/>
          <p:cNvSpPr txBox="1">
            <a:spLocks noChangeArrowheads="1"/>
          </p:cNvSpPr>
          <p:nvPr/>
        </p:nvSpPr>
        <p:spPr bwMode="auto">
          <a:xfrm>
            <a:off x="3347864" y="2126019"/>
            <a:ext cx="4896842" cy="344709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ru-RU" sz="2000" dirty="0" smtClean="0">
                <a:solidFill>
                  <a:srgbClr val="0070C0"/>
                </a:solidFill>
                <a:latin typeface="+mn-lt"/>
              </a:rPr>
              <a:t>возраст ребенка;</a:t>
            </a:r>
          </a:p>
          <a:p>
            <a:pPr marL="342900" indent="-342900">
              <a:buFont typeface="Arial" panose="020B0604020202020204" pitchFamily="34" charset="0"/>
              <a:buChar char="•"/>
            </a:pPr>
            <a:r>
              <a:rPr lang="ru-RU" sz="2000" dirty="0" smtClean="0">
                <a:solidFill>
                  <a:srgbClr val="0070C0"/>
                </a:solidFill>
                <a:latin typeface="+mn-lt"/>
              </a:rPr>
              <a:t>состояние здоровья;</a:t>
            </a:r>
          </a:p>
          <a:p>
            <a:pPr marL="342900" indent="-342900">
              <a:buFont typeface="Arial" panose="020B0604020202020204" pitchFamily="34" charset="0"/>
              <a:buChar char="•"/>
            </a:pPr>
            <a:r>
              <a:rPr lang="ru-RU" sz="2000" dirty="0" smtClean="0">
                <a:solidFill>
                  <a:srgbClr val="0070C0"/>
                </a:solidFill>
                <a:latin typeface="+mn-lt"/>
              </a:rPr>
              <a:t>уровень развития;</a:t>
            </a:r>
          </a:p>
          <a:p>
            <a:pPr marL="342900" indent="-342900">
              <a:buFont typeface="Arial" panose="020B0604020202020204" pitchFamily="34" charset="0"/>
              <a:buChar char="•"/>
            </a:pPr>
            <a:r>
              <a:rPr lang="ru-RU" sz="2000" dirty="0" smtClean="0">
                <a:solidFill>
                  <a:srgbClr val="0070C0"/>
                </a:solidFill>
                <a:latin typeface="+mn-lt"/>
              </a:rPr>
              <a:t>характеристика </a:t>
            </a:r>
            <a:r>
              <a:rPr lang="ru-RU" sz="2000" dirty="0">
                <a:solidFill>
                  <a:srgbClr val="0070C0"/>
                </a:solidFill>
                <a:latin typeface="+mn-lt"/>
              </a:rPr>
              <a:t>нервной </a:t>
            </a:r>
            <a:r>
              <a:rPr lang="ru-RU" sz="2000" dirty="0" smtClean="0">
                <a:solidFill>
                  <a:srgbClr val="0070C0"/>
                </a:solidFill>
                <a:latin typeface="+mn-lt"/>
              </a:rPr>
              <a:t>системы;</a:t>
            </a:r>
          </a:p>
          <a:p>
            <a:pPr marL="342900" indent="-342900">
              <a:buFont typeface="Arial" panose="020B0604020202020204" pitchFamily="34" charset="0"/>
              <a:buChar char="•"/>
            </a:pPr>
            <a:r>
              <a:rPr lang="ru-RU" sz="2000" dirty="0" smtClean="0">
                <a:solidFill>
                  <a:srgbClr val="0070C0"/>
                </a:solidFill>
                <a:latin typeface="+mn-lt"/>
              </a:rPr>
              <a:t>умение </a:t>
            </a:r>
            <a:r>
              <a:rPr lang="ru-RU" sz="2000" dirty="0">
                <a:solidFill>
                  <a:srgbClr val="0070C0"/>
                </a:solidFill>
                <a:latin typeface="+mn-lt"/>
              </a:rPr>
              <a:t>общаться </a:t>
            </a:r>
            <a:r>
              <a:rPr lang="ru-RU" sz="2000" dirty="0" smtClean="0">
                <a:solidFill>
                  <a:srgbClr val="0070C0"/>
                </a:solidFill>
                <a:latin typeface="+mn-lt"/>
              </a:rPr>
              <a:t>со </a:t>
            </a:r>
            <a:r>
              <a:rPr lang="ru-RU" sz="2000" dirty="0">
                <a:solidFill>
                  <a:srgbClr val="0070C0"/>
                </a:solidFill>
                <a:latin typeface="+mn-lt"/>
              </a:rPr>
              <a:t>взрослыми и </a:t>
            </a:r>
            <a:r>
              <a:rPr lang="ru-RU" sz="2000" dirty="0" smtClean="0">
                <a:solidFill>
                  <a:srgbClr val="0070C0"/>
                </a:solidFill>
                <a:latin typeface="+mn-lt"/>
              </a:rPr>
              <a:t>сверстниками;</a:t>
            </a:r>
          </a:p>
          <a:p>
            <a:pPr marL="342900" indent="-342900">
              <a:buFont typeface="Arial" panose="020B0604020202020204" pitchFamily="34" charset="0"/>
              <a:buChar char="•"/>
            </a:pPr>
            <a:r>
              <a:rPr lang="ru-RU" sz="2000" dirty="0" err="1" smtClean="0">
                <a:solidFill>
                  <a:srgbClr val="0070C0"/>
                </a:solidFill>
                <a:latin typeface="+mn-lt"/>
              </a:rPr>
              <a:t>сформированность</a:t>
            </a:r>
            <a:r>
              <a:rPr lang="ru-RU" sz="2000" dirty="0" smtClean="0">
                <a:solidFill>
                  <a:srgbClr val="0070C0"/>
                </a:solidFill>
                <a:latin typeface="+mn-lt"/>
              </a:rPr>
              <a:t> </a:t>
            </a:r>
            <a:r>
              <a:rPr lang="ru-RU" sz="2000" dirty="0">
                <a:solidFill>
                  <a:srgbClr val="0070C0"/>
                </a:solidFill>
                <a:latin typeface="+mn-lt"/>
              </a:rPr>
              <a:t>предметной и игровой </a:t>
            </a:r>
            <a:r>
              <a:rPr lang="ru-RU" sz="2000" dirty="0" smtClean="0">
                <a:solidFill>
                  <a:srgbClr val="0070C0"/>
                </a:solidFill>
                <a:latin typeface="+mn-lt"/>
              </a:rPr>
              <a:t>деятельности;</a:t>
            </a:r>
          </a:p>
          <a:p>
            <a:pPr marL="342900" indent="-342900">
              <a:buFont typeface="Arial" panose="020B0604020202020204" pitchFamily="34" charset="0"/>
              <a:buChar char="•"/>
            </a:pPr>
            <a:r>
              <a:rPr lang="ru-RU" sz="2000" dirty="0" smtClean="0">
                <a:solidFill>
                  <a:srgbClr val="0070C0"/>
                </a:solidFill>
                <a:latin typeface="+mn-lt"/>
              </a:rPr>
              <a:t>приближенность </a:t>
            </a:r>
            <a:r>
              <a:rPr lang="ru-RU" sz="2000" dirty="0">
                <a:solidFill>
                  <a:srgbClr val="0070C0"/>
                </a:solidFill>
                <a:latin typeface="+mn-lt"/>
              </a:rPr>
              <a:t>домашнего режима к режиму детского сада.</a:t>
            </a:r>
            <a:r>
              <a:rPr lang="ru-RU" dirty="0"/>
              <a:t/>
            </a:r>
            <a:br>
              <a:rPr lang="ru-RU" dirty="0"/>
            </a:br>
            <a:endParaRPr lang="ru-RU" dirty="0"/>
          </a:p>
        </p:txBody>
      </p:sp>
      <p:sp>
        <p:nvSpPr>
          <p:cNvPr id="16387" name="AutoShape 2" descr="Картинки по запросу Взаимодействие родителей и детей в период адаптации к детскому саду фот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ndara" pitchFamily="34" charset="0"/>
            </a:endParaRPr>
          </a:p>
        </p:txBody>
      </p:sp>
      <p:sp>
        <p:nvSpPr>
          <p:cNvPr id="16388" name="AutoShape 4" descr="Картинки по запросу Взаимодействие родителей и детей в период адаптации к детскому саду фото"/>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ndara" pitchFamily="34" charset="0"/>
            </a:endParaRPr>
          </a:p>
        </p:txBody>
      </p:sp>
      <p:pic>
        <p:nvPicPr>
          <p:cNvPr id="1026" name="Picture 2" descr="http://u.jimdo.com/www400/o/s415b8d2a7db90edd/img/i84b64cbccefa3a15/1329334713/std/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26019"/>
            <a:ext cx="2000250" cy="3114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107504" y="260648"/>
            <a:ext cx="8856984" cy="1569660"/>
          </a:xfrm>
          <a:prstGeom prst="rect">
            <a:avLst/>
          </a:prstGeom>
          <a:noFill/>
          <a:ln w="9525">
            <a:noFill/>
            <a:miter lim="800000"/>
            <a:headEnd/>
            <a:tailEnd/>
          </a:ln>
        </p:spPr>
        <p:txBody>
          <a:bodyPr wrap="square">
            <a:spAutoFit/>
          </a:bodyPr>
          <a:lstStyle/>
          <a:p>
            <a:pPr algn="ctr"/>
            <a:r>
              <a:rPr lang="ru-RU" sz="3200" dirty="0" smtClean="0">
                <a:solidFill>
                  <a:srgbClr val="0070C0"/>
                </a:solidFill>
                <a:latin typeface="+mj-lt"/>
              </a:rPr>
              <a:t>ЗНАЧИМОСТЬ ВЗАИМОДЕЙСТВИЯ ВОСПИТАТЕЛЕЙ И РОДИТЕЛЕЙ В ПЕРИОД  АДАПТАЦИИ ДЕТЕЙ</a:t>
            </a:r>
            <a:endParaRPr lang="ru-RU" sz="3200" dirty="0">
              <a:solidFill>
                <a:srgbClr val="0070C0"/>
              </a:solidFill>
              <a:latin typeface="+mj-lt"/>
            </a:endParaRPr>
          </a:p>
        </p:txBody>
      </p:sp>
      <p:sp>
        <p:nvSpPr>
          <p:cNvPr id="18435" name="Text Box 5"/>
          <p:cNvSpPr txBox="1">
            <a:spLocks noChangeArrowheads="1"/>
          </p:cNvSpPr>
          <p:nvPr/>
        </p:nvSpPr>
        <p:spPr bwMode="auto">
          <a:xfrm>
            <a:off x="464662" y="1849547"/>
            <a:ext cx="7993608" cy="4678204"/>
          </a:xfrm>
          <a:prstGeom prst="rect">
            <a:avLst/>
          </a:prstGeom>
          <a:noFill/>
          <a:ln w="9525">
            <a:noFill/>
            <a:miter lim="800000"/>
            <a:headEnd/>
            <a:tailEnd/>
          </a:ln>
        </p:spPr>
        <p:txBody>
          <a:bodyPr wrap="square">
            <a:spAutoFit/>
          </a:bodyPr>
          <a:lstStyle/>
          <a:p>
            <a:pPr algn="just"/>
            <a:r>
              <a:rPr lang="ru-RU" sz="2000" dirty="0">
                <a:solidFill>
                  <a:srgbClr val="0070C0"/>
                </a:solidFill>
                <a:latin typeface="+mn-lt"/>
              </a:rPr>
              <a:t>Важную роль в период адаптации играет взаимодействие </a:t>
            </a:r>
            <a:r>
              <a:rPr lang="ru-RU" sz="2000" dirty="0" smtClean="0">
                <a:solidFill>
                  <a:srgbClr val="0070C0"/>
                </a:solidFill>
                <a:latin typeface="+mn-lt"/>
              </a:rPr>
              <a:t>педагогов и родителей. От их совместной </a:t>
            </a:r>
            <a:r>
              <a:rPr lang="ru-RU" sz="2000" dirty="0">
                <a:solidFill>
                  <a:srgbClr val="0070C0"/>
                </a:solidFill>
                <a:latin typeface="+mn-lt"/>
              </a:rPr>
              <a:t>работы </a:t>
            </a:r>
            <a:r>
              <a:rPr lang="ru-RU" sz="2000" dirty="0" smtClean="0">
                <a:solidFill>
                  <a:srgbClr val="0070C0"/>
                </a:solidFill>
                <a:latin typeface="+mn-lt"/>
              </a:rPr>
              <a:t>выигрывают </a:t>
            </a:r>
            <a:r>
              <a:rPr lang="ru-RU" sz="2000" dirty="0">
                <a:solidFill>
                  <a:srgbClr val="0070C0"/>
                </a:solidFill>
                <a:latin typeface="+mn-lt"/>
              </a:rPr>
              <a:t>все стороны педагогического процесса. </a:t>
            </a:r>
          </a:p>
          <a:p>
            <a:pPr algn="just"/>
            <a:r>
              <a:rPr lang="ru-RU" sz="2000" dirty="0">
                <a:solidFill>
                  <a:srgbClr val="0070C0"/>
                </a:solidFill>
                <a:latin typeface="+mn-lt"/>
              </a:rPr>
              <a:t>Выработка единых требований к поведению ребенка, согласование воздействий на него дома и в ДОУ – важнейшее условие, облегчающее </a:t>
            </a:r>
            <a:r>
              <a:rPr lang="ru-RU" sz="2000" dirty="0" smtClean="0">
                <a:solidFill>
                  <a:srgbClr val="0070C0"/>
                </a:solidFill>
                <a:latin typeface="+mn-lt"/>
              </a:rPr>
              <a:t>перемены </a:t>
            </a:r>
            <a:r>
              <a:rPr lang="ru-RU" sz="2000" dirty="0">
                <a:solidFill>
                  <a:srgbClr val="0070C0"/>
                </a:solidFill>
                <a:latin typeface="+mn-lt"/>
              </a:rPr>
              <a:t>в образе </a:t>
            </a:r>
            <a:r>
              <a:rPr lang="ru-RU" sz="2000" dirty="0" smtClean="0">
                <a:solidFill>
                  <a:srgbClr val="0070C0"/>
                </a:solidFill>
                <a:latin typeface="+mn-lt"/>
              </a:rPr>
              <a:t>его жизни.</a:t>
            </a:r>
            <a:endParaRPr lang="ru-RU" sz="2000" dirty="0">
              <a:solidFill>
                <a:srgbClr val="0070C0"/>
              </a:solidFill>
              <a:latin typeface="+mn-lt"/>
            </a:endParaRPr>
          </a:p>
          <a:p>
            <a:pPr algn="just"/>
            <a:r>
              <a:rPr lang="ru-RU" sz="2000" dirty="0" smtClean="0">
                <a:solidFill>
                  <a:srgbClr val="0070C0"/>
                </a:solidFill>
                <a:latin typeface="+mn-lt"/>
              </a:rPr>
              <a:t>Еще </a:t>
            </a:r>
            <a:r>
              <a:rPr lang="ru-RU" sz="2000" dirty="0">
                <a:solidFill>
                  <a:srgbClr val="0070C0"/>
                </a:solidFill>
                <a:latin typeface="+mn-lt"/>
              </a:rPr>
              <a:t>до поступления малыша в группу воспитателям следует установить контакт с семьей</a:t>
            </a:r>
            <a:r>
              <a:rPr lang="ru-RU" sz="2000" dirty="0" smtClean="0">
                <a:solidFill>
                  <a:srgbClr val="0070C0"/>
                </a:solidFill>
                <a:latin typeface="+mn-lt"/>
              </a:rPr>
              <a:t>.</a:t>
            </a:r>
          </a:p>
          <a:p>
            <a:pPr algn="just"/>
            <a:r>
              <a:rPr lang="ru-RU" sz="2000" dirty="0" smtClean="0">
                <a:solidFill>
                  <a:srgbClr val="0070C0"/>
                </a:solidFill>
                <a:latin typeface="+mn-lt"/>
              </a:rPr>
              <a:t>К сожалению, иногда возникают </a:t>
            </a:r>
            <a:r>
              <a:rPr lang="ru-RU" sz="2000" dirty="0">
                <a:solidFill>
                  <a:srgbClr val="0070C0"/>
                </a:solidFill>
                <a:latin typeface="+mn-lt"/>
              </a:rPr>
              <a:t>сложности в отношении между семьями и образовательными учреждениями, которые могут быть связаны, например, с несовпадением взаимных ожиданий, с имеющим иногда место </a:t>
            </a:r>
            <a:r>
              <a:rPr lang="ru-RU" sz="2000" dirty="0" smtClean="0">
                <a:solidFill>
                  <a:srgbClr val="0070C0"/>
                </a:solidFill>
                <a:latin typeface="+mn-lt"/>
              </a:rPr>
              <a:t>недоверием </a:t>
            </a:r>
            <a:r>
              <a:rPr lang="ru-RU" sz="2000" dirty="0">
                <a:solidFill>
                  <a:srgbClr val="0070C0"/>
                </a:solidFill>
                <a:latin typeface="+mn-lt"/>
              </a:rPr>
              <a:t>родителей к воспитателю. </a:t>
            </a:r>
            <a:r>
              <a:rPr lang="ru-RU" sz="2000" dirty="0" smtClean="0">
                <a:solidFill>
                  <a:srgbClr val="0070C0"/>
                </a:solidFill>
                <a:latin typeface="+mn-lt"/>
              </a:rPr>
              <a:t>Непонимание </a:t>
            </a:r>
            <a:r>
              <a:rPr lang="ru-RU" sz="2000" dirty="0">
                <a:solidFill>
                  <a:srgbClr val="0070C0"/>
                </a:solidFill>
                <a:latin typeface="+mn-lt"/>
              </a:rPr>
              <a:t>между семьей и детским садом всей тяжестью ложиться на ребенка.</a:t>
            </a:r>
          </a:p>
          <a:p>
            <a:pPr algn="just"/>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TM01859861[[fn=Выставка]]</Template>
  <TotalTime>484</TotalTime>
  <Words>2002</Words>
  <Application>Microsoft Office PowerPoint</Application>
  <PresentationFormat>Экран (4:3)</PresentationFormat>
  <Paragraphs>123</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Arial Black</vt:lpstr>
      <vt:lpstr>Calibri</vt:lpstr>
      <vt:lpstr>Candara</vt:lpstr>
      <vt:lpstr>Times New Roman</vt:lpstr>
      <vt:lpstr>Tradeshow</vt:lpstr>
      <vt:lpstr>Взаимодействие с родителями воспитанников детского дошкольного возраста в период адаптации к условиям ДОУ</vt:lpstr>
      <vt:lpstr>Адаптация </vt:lpstr>
      <vt:lpstr>УРОВНИ АДАПТАЦИИ </vt:lpstr>
      <vt:lpstr>ЭТАПЫ АДАПТАЦИИ</vt:lpstr>
      <vt:lpstr>ЭТАПЫ АДАПТАЦИИ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с родителями воспитанников детского дошкольного возраста в период адаптации к условиям ДОУ</dc:title>
  <dc:creator>КАТЮША</dc:creator>
  <cp:lastModifiedBy>ASUS2</cp:lastModifiedBy>
  <cp:revision>43</cp:revision>
  <dcterms:created xsi:type="dcterms:W3CDTF">2015-09-23T18:22:12Z</dcterms:created>
  <dcterms:modified xsi:type="dcterms:W3CDTF">2025-03-26T08:02:45Z</dcterms:modified>
</cp:coreProperties>
</file>